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B1AEA3-B329-4231-AB83-21895D40956C}" type="datetimeFigureOut">
              <a:rPr lang="ru-RU" smtClean="0"/>
              <a:pPr/>
              <a:t>10.05.2021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AC87FC-B67B-48B0-8DEF-116F4D4B827D}"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7EAC87FC-B67B-48B0-8DEF-116F4D4B827D}" type="slidenum">
              <a:rPr lang="ru-RU" smtClean="0"/>
              <a:pPr/>
              <a:t>1</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10.05.2021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10.05.2021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10.05.2021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10.05.2021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10.05.2021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10.05.2021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10.05.2021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10.05.2021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28596" y="2214554"/>
            <a:ext cx="8358246" cy="2143140"/>
          </a:xfrm>
        </p:spPr>
        <p:txBody>
          <a:bodyPr>
            <a:normAutofit fontScale="90000"/>
          </a:bodyPr>
          <a:lstStyle/>
          <a:p>
            <a:r>
              <a:rPr lang="en-US" dirty="0" smtClean="0">
                <a:latin typeface="Corbel" pitchFamily="34" charset="0"/>
              </a:rPr>
              <a:t>Features of the technology for producing multicomponent </a:t>
            </a:r>
            <a:r>
              <a:rPr lang="en-US" dirty="0" err="1" smtClean="0">
                <a:latin typeface="Corbel" pitchFamily="34" charset="0"/>
              </a:rPr>
              <a:t>ferropiezoelectric</a:t>
            </a:r>
            <a:r>
              <a:rPr lang="en-US" dirty="0" smtClean="0">
                <a:latin typeface="Corbel" pitchFamily="34" charset="0"/>
              </a:rPr>
              <a:t> materials</a:t>
            </a:r>
            <a:r>
              <a:rPr lang="ru-RU" dirty="0" smtClean="0">
                <a:latin typeface="Corbel" pitchFamily="34" charset="0"/>
              </a:rPr>
              <a:t/>
            </a:r>
            <a:br>
              <a:rPr lang="ru-RU" dirty="0" smtClean="0">
                <a:latin typeface="Corbel" pitchFamily="34" charset="0"/>
              </a:rPr>
            </a:br>
            <a:r>
              <a:rPr lang="ru-RU" sz="3600" b="1" dirty="0" smtClean="0"/>
              <a:t> </a:t>
            </a:r>
            <a:endParaRPr lang="ru-RU" dirty="0"/>
          </a:p>
        </p:txBody>
      </p:sp>
      <p:sp>
        <p:nvSpPr>
          <p:cNvPr id="3" name="Подзаголовок 2"/>
          <p:cNvSpPr>
            <a:spLocks noGrp="1"/>
          </p:cNvSpPr>
          <p:nvPr>
            <p:ph type="subTitle" idx="1"/>
          </p:nvPr>
        </p:nvSpPr>
        <p:spPr>
          <a:xfrm>
            <a:off x="1214414" y="4214818"/>
            <a:ext cx="6357982" cy="857256"/>
          </a:xfrm>
        </p:spPr>
        <p:txBody>
          <a:bodyPr>
            <a:normAutofit fontScale="25000" lnSpcReduction="20000"/>
          </a:bodyPr>
          <a:lstStyle/>
          <a:p>
            <a:pPr algn="r"/>
            <a:endParaRPr lang="ru-RU" sz="5100" i="1" dirty="0" smtClean="0">
              <a:solidFill>
                <a:schemeClr val="tx1"/>
              </a:solidFill>
              <a:latin typeface="Corbel" pitchFamily="34" charset="0"/>
            </a:endParaRPr>
          </a:p>
          <a:p>
            <a:pPr algn="r"/>
            <a:r>
              <a:rPr lang="en-US" sz="8600" i="1" dirty="0" err="1" smtClean="0">
                <a:solidFill>
                  <a:schemeClr val="tx1"/>
                </a:solidFill>
                <a:latin typeface="Corbel" pitchFamily="34" charset="0"/>
              </a:rPr>
              <a:t>S.I.</a:t>
            </a:r>
            <a:r>
              <a:rPr lang="en-US" sz="8600" i="1" dirty="0" smtClean="0">
                <a:solidFill>
                  <a:schemeClr val="tx1"/>
                </a:solidFill>
                <a:latin typeface="Corbel" pitchFamily="34" charset="0"/>
              </a:rPr>
              <a:t> </a:t>
            </a:r>
            <a:r>
              <a:rPr lang="en-US" sz="8600" i="1" dirty="0" err="1" smtClean="0">
                <a:solidFill>
                  <a:schemeClr val="tx1"/>
                </a:solidFill>
                <a:latin typeface="Corbel" pitchFamily="34" charset="0"/>
              </a:rPr>
              <a:t>Dudkina</a:t>
            </a:r>
            <a:r>
              <a:rPr lang="en-US" sz="8600" i="1" dirty="0" smtClean="0">
                <a:solidFill>
                  <a:schemeClr val="tx1"/>
                </a:solidFill>
                <a:latin typeface="Corbel" pitchFamily="34" charset="0"/>
              </a:rPr>
              <a:t>, L.A. </a:t>
            </a:r>
            <a:r>
              <a:rPr lang="en-US" sz="8600" i="1" dirty="0" err="1" smtClean="0">
                <a:solidFill>
                  <a:schemeClr val="tx1"/>
                </a:solidFill>
                <a:latin typeface="Corbel" pitchFamily="34" charset="0"/>
              </a:rPr>
              <a:t>Shilkina</a:t>
            </a:r>
            <a:r>
              <a:rPr lang="en-US" sz="8600" i="1" dirty="0" smtClean="0">
                <a:solidFill>
                  <a:schemeClr val="tx1"/>
                </a:solidFill>
                <a:latin typeface="Corbel" pitchFamily="34" charset="0"/>
              </a:rPr>
              <a:t>, L.A. </a:t>
            </a:r>
            <a:r>
              <a:rPr lang="en-US" sz="8600" i="1" dirty="0" err="1" smtClean="0">
                <a:solidFill>
                  <a:schemeClr val="tx1"/>
                </a:solidFill>
                <a:latin typeface="Corbel" pitchFamily="34" charset="0"/>
              </a:rPr>
              <a:t>Reznichenko</a:t>
            </a:r>
            <a:endParaRPr lang="ru-RU" sz="8600" i="1" dirty="0" smtClean="0">
              <a:solidFill>
                <a:schemeClr val="tx1"/>
              </a:solidFill>
              <a:latin typeface="Corbel" pitchFamily="34" charset="0"/>
            </a:endParaRPr>
          </a:p>
          <a:p>
            <a:pPr algn="r"/>
            <a:r>
              <a:rPr lang="en-US" sz="4000" dirty="0" smtClean="0">
                <a:latin typeface="Corbel" pitchFamily="34" charset="0"/>
              </a:rPr>
              <a:t> </a:t>
            </a:r>
            <a:endParaRPr lang="ru-RU" sz="4000" dirty="0" smtClean="0">
              <a:latin typeface="Corbel" pitchFamily="34" charset="0"/>
            </a:endParaRPr>
          </a:p>
          <a:p>
            <a:pPr algn="r"/>
            <a:endParaRPr lang="ru-RU" dirty="0"/>
          </a:p>
        </p:txBody>
      </p:sp>
      <p:pic>
        <p:nvPicPr>
          <p:cNvPr id="7" name="Рисунок 6">
            <a:extLst>
              <a:ext uri="{FF2B5EF4-FFF2-40B4-BE49-F238E27FC236}">
                <a16:creationId xmlns="" xmlns:a16="http://schemas.microsoft.com/office/drawing/2014/main" id="{276CBC9D-1281-4D05-9F6B-7EA516EE5A12}"/>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 y="250717"/>
            <a:ext cx="1857356" cy="1329700"/>
          </a:xfrm>
          <a:prstGeom prst="rect">
            <a:avLst/>
          </a:prstGeom>
          <a:effectLst>
            <a:softEdge rad="127000"/>
          </a:effectLst>
        </p:spPr>
      </p:pic>
      <p:pic>
        <p:nvPicPr>
          <p:cNvPr id="8" name="Рисунок 7">
            <a:extLst>
              <a:ext uri="{FF2B5EF4-FFF2-40B4-BE49-F238E27FC236}">
                <a16:creationId xmlns="" xmlns:a16="http://schemas.microsoft.com/office/drawing/2014/main" id="{3334FE23-430F-4F2F-98E8-045894FE7FA7}"/>
              </a:ext>
            </a:extLst>
          </p:cNvPr>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7215206" y="285728"/>
            <a:ext cx="1726160" cy="1329700"/>
          </a:xfrm>
          <a:prstGeom prst="rect">
            <a:avLst/>
          </a:prstGeom>
        </p:spPr>
      </p:pic>
      <p:sp>
        <p:nvSpPr>
          <p:cNvPr id="12" name="Прямоугольник 11"/>
          <p:cNvSpPr/>
          <p:nvPr/>
        </p:nvSpPr>
        <p:spPr>
          <a:xfrm>
            <a:off x="2143108" y="571480"/>
            <a:ext cx="4786346" cy="1569660"/>
          </a:xfrm>
          <a:prstGeom prst="rect">
            <a:avLst/>
          </a:prstGeom>
        </p:spPr>
        <p:txBody>
          <a:bodyPr wrap="square">
            <a:spAutoFit/>
          </a:bodyPr>
          <a:lstStyle/>
          <a:p>
            <a:pPr algn="ctr"/>
            <a:r>
              <a:rPr lang="en-US" sz="3200" dirty="0" smtClean="0">
                <a:solidFill>
                  <a:prstClr val="black"/>
                </a:solidFill>
                <a:latin typeface="Monotype Corsiva" pitchFamily="66" charset="0"/>
                <a:ea typeface="+mj-ea"/>
                <a:cs typeface="+mj-cs"/>
              </a:rPr>
              <a:t>Southern Federal University </a:t>
            </a:r>
            <a:r>
              <a:rPr lang="ru-RU" sz="3200" dirty="0" smtClean="0">
                <a:solidFill>
                  <a:prstClr val="black"/>
                </a:solidFill>
                <a:latin typeface="Monotype Corsiva" pitchFamily="66" charset="0"/>
                <a:ea typeface="+mj-ea"/>
                <a:cs typeface="+mj-cs"/>
              </a:rPr>
              <a:t/>
            </a:r>
            <a:br>
              <a:rPr lang="ru-RU" sz="3200" dirty="0" smtClean="0">
                <a:solidFill>
                  <a:prstClr val="black"/>
                </a:solidFill>
                <a:latin typeface="Monotype Corsiva" pitchFamily="66" charset="0"/>
                <a:ea typeface="+mj-ea"/>
                <a:cs typeface="+mj-cs"/>
              </a:rPr>
            </a:br>
            <a:r>
              <a:rPr lang="en-US" sz="3200" dirty="0" smtClean="0">
                <a:solidFill>
                  <a:prstClr val="black"/>
                </a:solidFill>
                <a:latin typeface="Monotype Corsiva" pitchFamily="66" charset="0"/>
                <a:ea typeface="+mj-ea"/>
                <a:cs typeface="+mj-cs"/>
              </a:rPr>
              <a:t>Research Institute of Physics</a:t>
            </a:r>
            <a:r>
              <a:rPr lang="ru-RU" sz="3200" dirty="0" smtClean="0">
                <a:solidFill>
                  <a:srgbClr val="002060"/>
                </a:solidFill>
                <a:ea typeface="+mj-ea"/>
                <a:cs typeface="+mj-cs"/>
              </a:rPr>
              <a:t/>
            </a:r>
            <a:br>
              <a:rPr lang="ru-RU" sz="3200" dirty="0" smtClean="0">
                <a:solidFill>
                  <a:srgbClr val="002060"/>
                </a:solidFill>
                <a:ea typeface="+mj-ea"/>
                <a:cs typeface="+mj-cs"/>
              </a:rPr>
            </a:br>
            <a:endParaRPr lang="ru-RU"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pPr algn="just">
              <a:buNone/>
            </a:pPr>
            <a:endParaRPr lang="ru-RU" sz="2000" dirty="0" smtClean="0"/>
          </a:p>
          <a:p>
            <a:pPr>
              <a:buNone/>
            </a:pPr>
            <a:endParaRPr lang="ru-RU" dirty="0"/>
          </a:p>
        </p:txBody>
      </p:sp>
      <p:pic>
        <p:nvPicPr>
          <p:cNvPr id="5" name="Рисунок 4">
            <a:extLst>
              <a:ext uri="{FF2B5EF4-FFF2-40B4-BE49-F238E27FC236}">
                <a16:creationId xmlns="" xmlns:a16="http://schemas.microsoft.com/office/drawing/2014/main" id="{276CBC9D-1281-4D05-9F6B-7EA516EE5A12}"/>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42844" y="285728"/>
            <a:ext cx="1857356" cy="1329700"/>
          </a:xfrm>
          <a:prstGeom prst="rect">
            <a:avLst/>
          </a:prstGeom>
          <a:effectLst>
            <a:softEdge rad="127000"/>
          </a:effectLst>
        </p:spPr>
      </p:pic>
      <p:pic>
        <p:nvPicPr>
          <p:cNvPr id="6" name="Рисунок 5">
            <a:extLst>
              <a:ext uri="{FF2B5EF4-FFF2-40B4-BE49-F238E27FC236}">
                <a16:creationId xmlns="" xmlns:a16="http://schemas.microsoft.com/office/drawing/2014/main" id="{3334FE23-430F-4F2F-98E8-045894FE7FA7}"/>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7215206" y="285728"/>
            <a:ext cx="1726160" cy="1329700"/>
          </a:xfrm>
          <a:prstGeom prst="rect">
            <a:avLst/>
          </a:prstGeom>
        </p:spPr>
      </p:pic>
      <p:sp>
        <p:nvSpPr>
          <p:cNvPr id="7" name="Прямоугольник 6"/>
          <p:cNvSpPr/>
          <p:nvPr/>
        </p:nvSpPr>
        <p:spPr>
          <a:xfrm>
            <a:off x="8143900" y="5786454"/>
            <a:ext cx="495650" cy="461665"/>
          </a:xfrm>
          <a:prstGeom prst="rect">
            <a:avLst/>
          </a:prstGeom>
        </p:spPr>
        <p:txBody>
          <a:bodyPr wrap="none">
            <a:spAutoFit/>
          </a:bodyPr>
          <a:lstStyle/>
          <a:p>
            <a:pPr algn="ctr"/>
            <a:fld id="{3D826D70-50E2-41CA-8057-5794793F23D2}" type="slidenum">
              <a:rPr lang="ru-RU" sz="2400" smtClean="0"/>
              <a:pPr algn="ctr"/>
              <a:t>10</a:t>
            </a:fld>
            <a:endParaRPr lang="ru-RU" sz="2400" dirty="0"/>
          </a:p>
        </p:txBody>
      </p:sp>
      <p:graphicFrame>
        <p:nvGraphicFramePr>
          <p:cNvPr id="8" name="Таблица 7"/>
          <p:cNvGraphicFramePr>
            <a:graphicFrameLocks noGrp="1"/>
          </p:cNvGraphicFramePr>
          <p:nvPr/>
        </p:nvGraphicFramePr>
        <p:xfrm>
          <a:off x="1285854" y="1643052"/>
          <a:ext cx="6040459" cy="2837508"/>
        </p:xfrm>
        <a:graphic>
          <a:graphicData uri="http://schemas.openxmlformats.org/drawingml/2006/table">
            <a:tbl>
              <a:tblPr/>
              <a:tblGrid>
                <a:gridCol w="2033215"/>
                <a:gridCol w="2033215"/>
                <a:gridCol w="1974029"/>
              </a:tblGrid>
              <a:tr h="472918">
                <a:tc rowSpan="2">
                  <a:txBody>
                    <a:bodyPr/>
                    <a:lstStyle/>
                    <a:p>
                      <a:pPr algn="just">
                        <a:lnSpc>
                          <a:spcPct val="115000"/>
                        </a:lnSpc>
                        <a:spcAft>
                          <a:spcPts val="0"/>
                        </a:spcAft>
                      </a:pPr>
                      <a:r>
                        <a:rPr lang="en-US" sz="2200" dirty="0" smtClean="0">
                          <a:latin typeface="+mn-lt"/>
                          <a:ea typeface="Times New Roman"/>
                          <a:cs typeface="Times New Roman"/>
                        </a:rPr>
                        <a:t>Parameters</a:t>
                      </a:r>
                      <a:endParaRPr lang="ru-RU" sz="2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lnSpc>
                          <a:spcPct val="115000"/>
                        </a:lnSpc>
                        <a:spcAft>
                          <a:spcPts val="0"/>
                        </a:spcAft>
                      </a:pPr>
                      <a:r>
                        <a:rPr lang="en-US" sz="2200" dirty="0" smtClean="0">
                          <a:latin typeface="+mn-lt"/>
                          <a:ea typeface="Times New Roman"/>
                          <a:cs typeface="Times New Roman"/>
                        </a:rPr>
                        <a:t>Material manufacturing method</a:t>
                      </a:r>
                      <a:endParaRPr lang="ru-RU" sz="2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472918">
                <a:tc vMerge="1">
                  <a:txBody>
                    <a:bodyPr/>
                    <a:lstStyle/>
                    <a:p>
                      <a:endParaRPr lang="ru-RU"/>
                    </a:p>
                  </a:txBody>
                  <a:tcPr/>
                </a:tc>
                <a:tc>
                  <a:txBody>
                    <a:bodyPr/>
                    <a:lstStyle/>
                    <a:p>
                      <a:pPr algn="just">
                        <a:lnSpc>
                          <a:spcPct val="115000"/>
                        </a:lnSpc>
                        <a:spcAft>
                          <a:spcPts val="0"/>
                        </a:spcAft>
                      </a:pPr>
                      <a:r>
                        <a:rPr lang="en-US" sz="2200" dirty="0" smtClean="0">
                          <a:latin typeface="+mn-lt"/>
                          <a:ea typeface="Times New Roman"/>
                          <a:cs typeface="Times New Roman"/>
                        </a:rPr>
                        <a:t>developed</a:t>
                      </a:r>
                      <a:endParaRPr lang="ru-RU" sz="2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2200" dirty="0" smtClean="0">
                          <a:latin typeface="+mn-lt"/>
                          <a:ea typeface="Times New Roman"/>
                          <a:cs typeface="Times New Roman"/>
                        </a:rPr>
                        <a:t>traditional</a:t>
                      </a:r>
                      <a:r>
                        <a:rPr lang="ru-RU" sz="2200" dirty="0" smtClean="0">
                          <a:latin typeface="+mn-lt"/>
                          <a:ea typeface="Times New Roman"/>
                          <a:cs typeface="Times New Roman"/>
                        </a:rPr>
                        <a:t> </a:t>
                      </a:r>
                      <a:endParaRPr lang="ru-RU" sz="2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2918">
                <a:tc>
                  <a:txBody>
                    <a:bodyPr/>
                    <a:lstStyle/>
                    <a:p>
                      <a:pPr algn="just">
                        <a:lnSpc>
                          <a:spcPct val="115000"/>
                        </a:lnSpc>
                        <a:spcAft>
                          <a:spcPts val="0"/>
                        </a:spcAft>
                      </a:pPr>
                      <a:r>
                        <a:rPr lang="en-US" sz="2200" i="1">
                          <a:latin typeface="+mn-lt"/>
                          <a:ea typeface="Times New Roman"/>
                          <a:cs typeface="Times New Roman"/>
                        </a:rPr>
                        <a:t>K</a:t>
                      </a:r>
                      <a:r>
                        <a:rPr lang="en-US" sz="2200" baseline="-25000">
                          <a:latin typeface="+mn-lt"/>
                          <a:ea typeface="Times New Roman"/>
                          <a:cs typeface="Times New Roman"/>
                        </a:rPr>
                        <a:t>t</a:t>
                      </a:r>
                      <a:endParaRPr lang="ru-RU" sz="220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2200" dirty="0">
                          <a:latin typeface="+mn-lt"/>
                          <a:ea typeface="Times New Roman"/>
                          <a:cs typeface="Times New Roman"/>
                        </a:rPr>
                        <a:t>0.24-0.46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2200" dirty="0">
                          <a:latin typeface="+mn-lt"/>
                          <a:ea typeface="Times New Roman"/>
                          <a:cs typeface="Times New Roman"/>
                        </a:rPr>
                        <a:t>0.18-0.40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2918">
                <a:tc>
                  <a:txBody>
                    <a:bodyPr/>
                    <a:lstStyle/>
                    <a:p>
                      <a:pPr algn="just">
                        <a:lnSpc>
                          <a:spcPct val="115000"/>
                        </a:lnSpc>
                        <a:spcAft>
                          <a:spcPts val="0"/>
                        </a:spcAft>
                      </a:pPr>
                      <a:r>
                        <a:rPr lang="en-US" sz="2200" i="1">
                          <a:latin typeface="+mn-lt"/>
                          <a:ea typeface="Times New Roman"/>
                          <a:cs typeface="Times New Roman"/>
                        </a:rPr>
                        <a:t>K</a:t>
                      </a:r>
                      <a:r>
                        <a:rPr lang="en-US" sz="2200" baseline="-25000">
                          <a:latin typeface="+mn-lt"/>
                          <a:ea typeface="Times New Roman"/>
                          <a:cs typeface="Times New Roman"/>
                        </a:rPr>
                        <a:t>t</a:t>
                      </a:r>
                      <a:r>
                        <a:rPr lang="ru-RU" sz="2200">
                          <a:latin typeface="+mn-lt"/>
                          <a:ea typeface="Times New Roman"/>
                          <a:cs typeface="Times New Roman"/>
                        </a:rPr>
                        <a:t>/</a:t>
                      </a:r>
                      <a:r>
                        <a:rPr lang="en-US" sz="2200" i="1">
                          <a:latin typeface="+mn-lt"/>
                          <a:ea typeface="Times New Roman"/>
                          <a:cs typeface="Times New Roman"/>
                        </a:rPr>
                        <a:t>K</a:t>
                      </a:r>
                      <a:r>
                        <a:rPr lang="ru-RU" sz="2200" baseline="-25000">
                          <a:latin typeface="+mn-lt"/>
                          <a:ea typeface="Times New Roman"/>
                          <a:cs typeface="Times New Roman"/>
                        </a:rPr>
                        <a:t>р</a:t>
                      </a:r>
                      <a:endParaRPr lang="ru-RU" sz="220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2200" dirty="0">
                          <a:latin typeface="+mn-lt"/>
                          <a:ea typeface="Times New Roman"/>
                          <a:cs typeface="Times New Roman"/>
                        </a:rPr>
                        <a:t>4.5-8.0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2200" dirty="0">
                          <a:latin typeface="+mn-lt"/>
                          <a:ea typeface="Times New Roman"/>
                          <a:cs typeface="Times New Roman"/>
                        </a:rPr>
                        <a:t>3.0-3.6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2918">
                <a:tc>
                  <a:txBody>
                    <a:bodyPr/>
                    <a:lstStyle/>
                    <a:p>
                      <a:pPr algn="just">
                        <a:lnSpc>
                          <a:spcPct val="115000"/>
                        </a:lnSpc>
                        <a:spcAft>
                          <a:spcPts val="0"/>
                        </a:spcAft>
                      </a:pPr>
                      <a:r>
                        <a:rPr lang="en-US" sz="2200" i="1">
                          <a:latin typeface="+mn-lt"/>
                          <a:ea typeface="Times New Roman"/>
                          <a:cs typeface="Times New Roman"/>
                        </a:rPr>
                        <a:t>ε</a:t>
                      </a:r>
                      <a:r>
                        <a:rPr lang="ru-RU" sz="2200" baseline="-25000">
                          <a:latin typeface="+mn-lt"/>
                          <a:ea typeface="Times New Roman"/>
                          <a:cs typeface="Times New Roman"/>
                        </a:rPr>
                        <a:t>33</a:t>
                      </a:r>
                      <a:r>
                        <a:rPr lang="ru-RU" sz="2200" baseline="30000">
                          <a:latin typeface="+mn-lt"/>
                          <a:ea typeface="Times New Roman"/>
                          <a:cs typeface="Times New Roman"/>
                        </a:rPr>
                        <a:t>Т</a:t>
                      </a:r>
                      <a:r>
                        <a:rPr lang="ru-RU" sz="2200">
                          <a:latin typeface="+mn-lt"/>
                          <a:ea typeface="Times New Roman"/>
                          <a:cs typeface="Times New Roman"/>
                        </a:rPr>
                        <a:t>/ε</a:t>
                      </a:r>
                      <a:r>
                        <a:rPr lang="ru-RU" sz="2200" baseline="-25000">
                          <a:latin typeface="+mn-lt"/>
                          <a:ea typeface="Times New Roman"/>
                          <a:cs typeface="Times New Roman"/>
                        </a:rPr>
                        <a:t>0</a:t>
                      </a:r>
                      <a:endParaRPr lang="ru-RU" sz="220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2200" dirty="0">
                          <a:latin typeface="+mn-lt"/>
                          <a:ea typeface="Times New Roman"/>
                          <a:cs typeface="Times New Roman"/>
                        </a:rPr>
                        <a:t>208-250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2200" dirty="0">
                          <a:latin typeface="+mn-lt"/>
                          <a:ea typeface="Times New Roman"/>
                          <a:cs typeface="Times New Roman"/>
                        </a:rPr>
                        <a:t>205-245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2918">
                <a:tc>
                  <a:txBody>
                    <a:bodyPr/>
                    <a:lstStyle/>
                    <a:p>
                      <a:pPr algn="just">
                        <a:lnSpc>
                          <a:spcPct val="115000"/>
                        </a:lnSpc>
                        <a:spcAft>
                          <a:spcPts val="0"/>
                        </a:spcAft>
                      </a:pPr>
                      <a:r>
                        <a:rPr lang="en-US" sz="2200" i="1">
                          <a:latin typeface="+mn-lt"/>
                          <a:ea typeface="Calibri"/>
                          <a:cs typeface="Times New Roman"/>
                        </a:rPr>
                        <a:t>Q</a:t>
                      </a:r>
                      <a:r>
                        <a:rPr lang="ru-RU" sz="2200" baseline="-25000">
                          <a:latin typeface="+mn-lt"/>
                          <a:ea typeface="Calibri"/>
                          <a:cs typeface="Times New Roman"/>
                        </a:rPr>
                        <a:t>м</a:t>
                      </a:r>
                      <a:endParaRPr lang="ru-RU" sz="220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2200" dirty="0">
                          <a:latin typeface="+mn-lt"/>
                          <a:ea typeface="Times New Roman"/>
                          <a:cs typeface="Times New Roman"/>
                        </a:rPr>
                        <a:t>400-1800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2200" dirty="0">
                          <a:latin typeface="+mn-lt"/>
                          <a:ea typeface="Times New Roman"/>
                          <a:cs typeface="Times New Roman"/>
                        </a:rPr>
                        <a:t>410-1750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9" name="Прямоугольник 8"/>
          <p:cNvSpPr/>
          <p:nvPr/>
        </p:nvSpPr>
        <p:spPr>
          <a:xfrm>
            <a:off x="714348" y="4572008"/>
            <a:ext cx="7786742" cy="1107996"/>
          </a:xfrm>
          <a:prstGeom prst="rect">
            <a:avLst/>
          </a:prstGeom>
        </p:spPr>
        <p:txBody>
          <a:bodyPr wrap="square">
            <a:spAutoFit/>
          </a:bodyPr>
          <a:lstStyle/>
          <a:p>
            <a:pPr indent="457200" algn="just">
              <a:buNone/>
            </a:pPr>
            <a:r>
              <a:rPr lang="en-US" sz="2200" dirty="0" smtClean="0"/>
              <a:t>An improvement in the electrical properties of materials based on the</a:t>
            </a:r>
            <a:r>
              <a:rPr lang="ru-RU" sz="2200" dirty="0" smtClean="0"/>
              <a:t> </a:t>
            </a:r>
            <a:r>
              <a:rPr lang="en-US" sz="2200" dirty="0" err="1" smtClean="0"/>
              <a:t>Pb</a:t>
            </a:r>
            <a:r>
              <a:rPr lang="en-US" sz="2200" dirty="0" smtClean="0"/>
              <a:t>(</a:t>
            </a:r>
            <a:r>
              <a:rPr lang="en-US" sz="2200" dirty="0" err="1" smtClean="0"/>
              <a:t>Ti,Zr</a:t>
            </a:r>
            <a:r>
              <a:rPr lang="en-US" sz="2200" dirty="0" smtClean="0"/>
              <a:t>)O</a:t>
            </a:r>
            <a:r>
              <a:rPr lang="en-US" sz="2200" baseline="-25000" dirty="0" smtClean="0"/>
              <a:t>3</a:t>
            </a:r>
            <a:r>
              <a:rPr lang="en-US" sz="2200" dirty="0" smtClean="0"/>
              <a:t> system and alkali metal </a:t>
            </a:r>
            <a:r>
              <a:rPr lang="en-US" sz="2200" dirty="0" err="1" smtClean="0"/>
              <a:t>niobates</a:t>
            </a:r>
            <a:r>
              <a:rPr lang="en-US" sz="2200" dirty="0" smtClean="0"/>
              <a:t> prepared by the developed method was also observed.</a:t>
            </a:r>
            <a:endParaRPr lang="ru-RU" sz="2200" dirty="0" smtClean="0"/>
          </a:p>
        </p:txBody>
      </p:sp>
      <p:sp>
        <p:nvSpPr>
          <p:cNvPr id="10" name="Заголовок 9"/>
          <p:cNvSpPr>
            <a:spLocks noGrp="1"/>
          </p:cNvSpPr>
          <p:nvPr>
            <p:ph type="title"/>
          </p:nvPr>
        </p:nvSpPr>
        <p:spPr>
          <a:xfrm>
            <a:off x="428596" y="571480"/>
            <a:ext cx="8229600" cy="1143000"/>
          </a:xfrm>
          <a:prstGeom prst="rect">
            <a:avLst/>
          </a:prstGeom>
        </p:spPr>
        <p:txBody>
          <a:bodyPr wrap="square">
            <a:spAutoFit/>
          </a:bodyPr>
          <a:lstStyle/>
          <a:p>
            <a:pPr algn="ctr"/>
            <a:r>
              <a:rPr lang="en-US" sz="3200" dirty="0" smtClean="0">
                <a:solidFill>
                  <a:prstClr val="black"/>
                </a:solidFill>
                <a:latin typeface="Monotype Corsiva" pitchFamily="66" charset="0"/>
                <a:ea typeface="+mj-ea"/>
                <a:cs typeface="+mj-cs"/>
              </a:rPr>
              <a:t>Southern Federal University </a:t>
            </a:r>
            <a:r>
              <a:rPr lang="ru-RU" sz="3200" dirty="0" smtClean="0">
                <a:solidFill>
                  <a:prstClr val="black"/>
                </a:solidFill>
                <a:latin typeface="Monotype Corsiva" pitchFamily="66" charset="0"/>
                <a:ea typeface="+mj-ea"/>
                <a:cs typeface="+mj-cs"/>
              </a:rPr>
              <a:t/>
            </a:r>
            <a:br>
              <a:rPr lang="ru-RU" sz="3200" dirty="0" smtClean="0">
                <a:solidFill>
                  <a:prstClr val="black"/>
                </a:solidFill>
                <a:latin typeface="Monotype Corsiva" pitchFamily="66" charset="0"/>
                <a:ea typeface="+mj-ea"/>
                <a:cs typeface="+mj-cs"/>
              </a:rPr>
            </a:br>
            <a:r>
              <a:rPr lang="en-US" sz="3200" dirty="0" smtClean="0">
                <a:solidFill>
                  <a:prstClr val="black"/>
                </a:solidFill>
                <a:latin typeface="Monotype Corsiva" pitchFamily="66" charset="0"/>
                <a:ea typeface="+mj-ea"/>
                <a:cs typeface="+mj-cs"/>
              </a:rPr>
              <a:t>Research Institute of Physics</a:t>
            </a:r>
            <a:r>
              <a:rPr lang="ru-RU" sz="3200" dirty="0" smtClean="0">
                <a:solidFill>
                  <a:srgbClr val="002060"/>
                </a:solidFill>
                <a:ea typeface="+mj-ea"/>
                <a:cs typeface="+mj-cs"/>
              </a:rPr>
              <a:t/>
            </a:r>
            <a:br>
              <a:rPr lang="ru-RU" sz="3200" dirty="0" smtClean="0">
                <a:solidFill>
                  <a:srgbClr val="002060"/>
                </a:solidFill>
                <a:ea typeface="+mj-ea"/>
                <a:cs typeface="+mj-cs"/>
              </a:rPr>
            </a:br>
            <a:endParaRPr lang="ru-RU"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a:bodyPr>
          <a:lstStyle/>
          <a:p>
            <a:pPr algn="ctr">
              <a:buNone/>
            </a:pPr>
            <a:r>
              <a:rPr lang="en-US" sz="3500" dirty="0" smtClean="0"/>
              <a:t>Conclusions</a:t>
            </a:r>
            <a:endParaRPr lang="ru-RU" sz="3500" dirty="0" smtClean="0"/>
          </a:p>
          <a:p>
            <a:pPr indent="457200" algn="just">
              <a:buNone/>
            </a:pPr>
            <a:r>
              <a:rPr lang="en-US" sz="2400" dirty="0" smtClean="0"/>
              <a:t>A method is proposed for additional heat treatment of the synthesized product at a temperature corresponding to the termination of the change in the parameters of the unit cell of the samples. The developed technological method for the manufacture of laboratory samples is considered step by step by the example of the composition </a:t>
            </a:r>
            <a:r>
              <a:rPr lang="en-US" sz="2400" dirty="0" err="1" smtClean="0"/>
              <a:t>Pb</a:t>
            </a:r>
            <a:r>
              <a:rPr lang="ru-RU" sz="2400" baseline="-25000" dirty="0" smtClean="0"/>
              <a:t>0.88</a:t>
            </a:r>
            <a:r>
              <a:rPr lang="en-US" sz="2400" dirty="0" err="1" smtClean="0"/>
              <a:t>Nd</a:t>
            </a:r>
            <a:r>
              <a:rPr lang="ru-RU" sz="2400" baseline="-25000" dirty="0" smtClean="0"/>
              <a:t>0.1</a:t>
            </a:r>
            <a:r>
              <a:rPr lang="en-US" sz="2400" dirty="0" smtClean="0"/>
              <a:t>Ti</a:t>
            </a:r>
            <a:r>
              <a:rPr lang="ru-RU" sz="2400" baseline="-25000" dirty="0" smtClean="0"/>
              <a:t>0.92</a:t>
            </a:r>
            <a:r>
              <a:rPr lang="en-US" sz="2400" dirty="0" err="1" smtClean="0"/>
              <a:t>Mn</a:t>
            </a:r>
            <a:r>
              <a:rPr lang="ru-RU" sz="2400" baseline="-25000" dirty="0" smtClean="0"/>
              <a:t>0.02</a:t>
            </a:r>
            <a:r>
              <a:rPr lang="en-US" sz="2400" dirty="0" smtClean="0"/>
              <a:t>In</a:t>
            </a:r>
            <a:r>
              <a:rPr lang="ru-RU" sz="2400" baseline="-25000" dirty="0" smtClean="0"/>
              <a:t>0.06</a:t>
            </a:r>
            <a:r>
              <a:rPr lang="en-US" sz="2400" dirty="0" smtClean="0"/>
              <a:t>O</a:t>
            </a:r>
            <a:r>
              <a:rPr lang="ru-RU" sz="2400" baseline="-25000" dirty="0" smtClean="0"/>
              <a:t>3</a:t>
            </a:r>
            <a:r>
              <a:rPr lang="ru-RU" sz="2400" dirty="0" smtClean="0"/>
              <a:t>.</a:t>
            </a:r>
          </a:p>
          <a:p>
            <a:pPr indent="457200" algn="just">
              <a:buNone/>
            </a:pPr>
            <a:r>
              <a:rPr lang="en-US" sz="2400" dirty="0" smtClean="0"/>
              <a:t>It is shown that the proposed method can also be used in the manufacture of other ceramics based on lead </a:t>
            </a:r>
            <a:r>
              <a:rPr lang="en-US" sz="2400" dirty="0" err="1" smtClean="0"/>
              <a:t>titanate</a:t>
            </a:r>
            <a:r>
              <a:rPr lang="en-US" sz="2400" dirty="0" smtClean="0"/>
              <a:t> with the participation of </a:t>
            </a:r>
            <a:r>
              <a:rPr lang="en-US" sz="2400" dirty="0" err="1" smtClean="0"/>
              <a:t>REE</a:t>
            </a:r>
            <a:r>
              <a:rPr lang="en-US" sz="2400" dirty="0" smtClean="0"/>
              <a:t> oxides (La</a:t>
            </a:r>
            <a:r>
              <a:rPr lang="en-US" sz="2400" baseline="-25000" dirty="0" smtClean="0"/>
              <a:t>2</a:t>
            </a:r>
            <a:r>
              <a:rPr lang="en-US" sz="2400" dirty="0" smtClean="0"/>
              <a:t>O</a:t>
            </a:r>
            <a:r>
              <a:rPr lang="en-US" sz="2400" baseline="-25000" dirty="0" smtClean="0"/>
              <a:t>3</a:t>
            </a:r>
            <a:r>
              <a:rPr lang="en-US" sz="2400" dirty="0" smtClean="0"/>
              <a:t>, CeO</a:t>
            </a:r>
            <a:r>
              <a:rPr lang="en-US" sz="2400" baseline="-25000" dirty="0" smtClean="0"/>
              <a:t>2</a:t>
            </a:r>
            <a:r>
              <a:rPr lang="en-US" sz="2400" dirty="0" smtClean="0"/>
              <a:t>, Pr</a:t>
            </a:r>
            <a:r>
              <a:rPr lang="en-US" sz="2400" baseline="-25000" dirty="0" smtClean="0"/>
              <a:t>2</a:t>
            </a:r>
            <a:r>
              <a:rPr lang="en-US" sz="2400" dirty="0" smtClean="0"/>
              <a:t>O</a:t>
            </a:r>
            <a:r>
              <a:rPr lang="en-US" sz="2400" baseline="-25000" dirty="0" smtClean="0"/>
              <a:t>3</a:t>
            </a:r>
            <a:r>
              <a:rPr lang="en-US" sz="2400" dirty="0" smtClean="0"/>
              <a:t>, Sm</a:t>
            </a:r>
            <a:r>
              <a:rPr lang="en-US" sz="2400" baseline="-25000" dirty="0" smtClean="0"/>
              <a:t>2</a:t>
            </a:r>
            <a:r>
              <a:rPr lang="en-US" sz="2400" dirty="0" smtClean="0"/>
              <a:t>O</a:t>
            </a:r>
            <a:r>
              <a:rPr lang="en-US" sz="2400" baseline="-25000" dirty="0" smtClean="0"/>
              <a:t>3</a:t>
            </a:r>
            <a:r>
              <a:rPr lang="en-US" sz="2400" dirty="0" smtClean="0"/>
              <a:t>, Gd</a:t>
            </a:r>
            <a:r>
              <a:rPr lang="en-US" sz="2400" baseline="-25000" dirty="0" smtClean="0"/>
              <a:t>2</a:t>
            </a:r>
            <a:r>
              <a:rPr lang="en-US" sz="2400" dirty="0" smtClean="0"/>
              <a:t>O</a:t>
            </a:r>
            <a:r>
              <a:rPr lang="en-US" sz="2400" baseline="-25000" dirty="0" smtClean="0"/>
              <a:t>3</a:t>
            </a:r>
            <a:r>
              <a:rPr lang="en-US" sz="2400" dirty="0" smtClean="0"/>
              <a:t>, Tb</a:t>
            </a:r>
            <a:r>
              <a:rPr lang="en-US" sz="2400" baseline="-25000" dirty="0" smtClean="0"/>
              <a:t>2</a:t>
            </a:r>
            <a:r>
              <a:rPr lang="en-US" sz="2400" dirty="0" smtClean="0"/>
              <a:t>O</a:t>
            </a:r>
            <a:r>
              <a:rPr lang="en-US" sz="2400" baseline="-25000" dirty="0" smtClean="0"/>
              <a:t>3</a:t>
            </a:r>
            <a:r>
              <a:rPr lang="en-US" sz="2400" dirty="0" smtClean="0"/>
              <a:t>, Yb</a:t>
            </a:r>
            <a:r>
              <a:rPr lang="en-US" sz="2400" baseline="-25000" dirty="0" smtClean="0"/>
              <a:t>2</a:t>
            </a:r>
            <a:r>
              <a:rPr lang="en-US" sz="2400" dirty="0" smtClean="0"/>
              <a:t>O</a:t>
            </a:r>
            <a:r>
              <a:rPr lang="en-US" sz="2400" baseline="-25000" dirty="0" smtClean="0"/>
              <a:t>3</a:t>
            </a:r>
            <a:r>
              <a:rPr lang="en-US" sz="2400" dirty="0" smtClean="0"/>
              <a:t>), as well as compositions with the participation of PZT.</a:t>
            </a:r>
            <a:endParaRPr lang="ru-RU" sz="2400" dirty="0" smtClean="0"/>
          </a:p>
          <a:p>
            <a:pPr>
              <a:buNone/>
            </a:pPr>
            <a:endParaRPr lang="ru-RU" sz="2200" dirty="0"/>
          </a:p>
        </p:txBody>
      </p:sp>
      <p:pic>
        <p:nvPicPr>
          <p:cNvPr id="5" name="Рисунок 4">
            <a:extLst>
              <a:ext uri="{FF2B5EF4-FFF2-40B4-BE49-F238E27FC236}">
                <a16:creationId xmlns="" xmlns:a16="http://schemas.microsoft.com/office/drawing/2014/main" id="{276CBC9D-1281-4D05-9F6B-7EA516EE5A12}"/>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42844" y="285728"/>
            <a:ext cx="1857356" cy="1329700"/>
          </a:xfrm>
          <a:prstGeom prst="rect">
            <a:avLst/>
          </a:prstGeom>
          <a:effectLst>
            <a:softEdge rad="127000"/>
          </a:effectLst>
        </p:spPr>
      </p:pic>
      <p:pic>
        <p:nvPicPr>
          <p:cNvPr id="6" name="Рисунок 5">
            <a:extLst>
              <a:ext uri="{FF2B5EF4-FFF2-40B4-BE49-F238E27FC236}">
                <a16:creationId xmlns="" xmlns:a16="http://schemas.microsoft.com/office/drawing/2014/main" id="{3334FE23-430F-4F2F-98E8-045894FE7FA7}"/>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7215206" y="285728"/>
            <a:ext cx="1726160" cy="1329700"/>
          </a:xfrm>
          <a:prstGeom prst="rect">
            <a:avLst/>
          </a:prstGeom>
        </p:spPr>
      </p:pic>
      <p:sp>
        <p:nvSpPr>
          <p:cNvPr id="7" name="Прямоугольник 6"/>
          <p:cNvSpPr/>
          <p:nvPr/>
        </p:nvSpPr>
        <p:spPr>
          <a:xfrm>
            <a:off x="8215338" y="5643578"/>
            <a:ext cx="495650" cy="461665"/>
          </a:xfrm>
          <a:prstGeom prst="rect">
            <a:avLst/>
          </a:prstGeom>
        </p:spPr>
        <p:txBody>
          <a:bodyPr wrap="none">
            <a:spAutoFit/>
          </a:bodyPr>
          <a:lstStyle/>
          <a:p>
            <a:pPr algn="ctr"/>
            <a:fld id="{3D826D70-50E2-41CA-8057-5794793F23D2}" type="slidenum">
              <a:rPr lang="ru-RU" sz="2400" smtClean="0"/>
              <a:pPr algn="ctr"/>
              <a:t>11</a:t>
            </a:fld>
            <a:endParaRPr lang="ru-RU" sz="2400" dirty="0"/>
          </a:p>
        </p:txBody>
      </p:sp>
      <p:sp>
        <p:nvSpPr>
          <p:cNvPr id="8" name="Заголовок 7"/>
          <p:cNvSpPr>
            <a:spLocks noGrp="1"/>
          </p:cNvSpPr>
          <p:nvPr>
            <p:ph type="title"/>
          </p:nvPr>
        </p:nvSpPr>
        <p:spPr>
          <a:xfrm>
            <a:off x="428596" y="642918"/>
            <a:ext cx="8229600" cy="1143000"/>
          </a:xfrm>
          <a:prstGeom prst="rect">
            <a:avLst/>
          </a:prstGeom>
        </p:spPr>
        <p:txBody>
          <a:bodyPr wrap="square">
            <a:spAutoFit/>
          </a:bodyPr>
          <a:lstStyle/>
          <a:p>
            <a:pPr algn="ctr"/>
            <a:r>
              <a:rPr lang="en-US" sz="3200" dirty="0" smtClean="0">
                <a:solidFill>
                  <a:prstClr val="black"/>
                </a:solidFill>
                <a:latin typeface="Monotype Corsiva" pitchFamily="66" charset="0"/>
                <a:ea typeface="+mj-ea"/>
                <a:cs typeface="+mj-cs"/>
              </a:rPr>
              <a:t>Southern Federal University </a:t>
            </a:r>
            <a:r>
              <a:rPr lang="ru-RU" sz="3200" dirty="0" smtClean="0">
                <a:solidFill>
                  <a:prstClr val="black"/>
                </a:solidFill>
                <a:latin typeface="Monotype Corsiva" pitchFamily="66" charset="0"/>
                <a:ea typeface="+mj-ea"/>
                <a:cs typeface="+mj-cs"/>
              </a:rPr>
              <a:t/>
            </a:r>
            <a:br>
              <a:rPr lang="ru-RU" sz="3200" dirty="0" smtClean="0">
                <a:solidFill>
                  <a:prstClr val="black"/>
                </a:solidFill>
                <a:latin typeface="Monotype Corsiva" pitchFamily="66" charset="0"/>
                <a:ea typeface="+mj-ea"/>
                <a:cs typeface="+mj-cs"/>
              </a:rPr>
            </a:br>
            <a:r>
              <a:rPr lang="en-US" sz="3200" dirty="0" smtClean="0">
                <a:solidFill>
                  <a:prstClr val="black"/>
                </a:solidFill>
                <a:latin typeface="Monotype Corsiva" pitchFamily="66" charset="0"/>
                <a:ea typeface="+mj-ea"/>
                <a:cs typeface="+mj-cs"/>
              </a:rPr>
              <a:t>Research Institute of Physics</a:t>
            </a:r>
            <a:r>
              <a:rPr lang="ru-RU" sz="3200" dirty="0" smtClean="0">
                <a:solidFill>
                  <a:srgbClr val="002060"/>
                </a:solidFill>
                <a:ea typeface="+mj-ea"/>
                <a:cs typeface="+mj-cs"/>
              </a:rPr>
              <a:t/>
            </a:r>
            <a:br>
              <a:rPr lang="ru-RU" sz="3200" dirty="0" smtClean="0">
                <a:solidFill>
                  <a:srgbClr val="002060"/>
                </a:solidFill>
                <a:ea typeface="+mj-ea"/>
                <a:cs typeface="+mj-cs"/>
              </a:rPr>
            </a:br>
            <a:endParaRPr lang="ru-RU"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1857364"/>
            <a:ext cx="8215370" cy="4214842"/>
          </a:xfrm>
        </p:spPr>
        <p:txBody>
          <a:bodyPr>
            <a:normAutofit/>
          </a:bodyPr>
          <a:lstStyle/>
          <a:p>
            <a:pPr indent="457200" algn="just">
              <a:spcBef>
                <a:spcPts val="0"/>
              </a:spcBef>
              <a:buNone/>
            </a:pPr>
            <a:r>
              <a:rPr lang="en-US" sz="2300" dirty="0" smtClean="0"/>
              <a:t>The </a:t>
            </a:r>
            <a:r>
              <a:rPr lang="en-US" sz="2300" dirty="0" smtClean="0"/>
              <a:t>materials obtained using the proposed method have improved characteristics in comparison with similar ones realized in materials manufactured by the traditional method: high values of </a:t>
            </a:r>
            <a:r>
              <a:rPr lang="en-US" sz="2300" i="1" dirty="0" smtClean="0"/>
              <a:t>K</a:t>
            </a:r>
            <a:r>
              <a:rPr lang="en-US" sz="2300" baseline="-25000" dirty="0" smtClean="0"/>
              <a:t>t </a:t>
            </a:r>
            <a:r>
              <a:rPr lang="en-US" sz="2300" dirty="0" smtClean="0"/>
              <a:t> and anisotropy of piezoelectric parameters (</a:t>
            </a:r>
            <a:r>
              <a:rPr lang="en-US" sz="2300" i="1" dirty="0" smtClean="0"/>
              <a:t>K</a:t>
            </a:r>
            <a:r>
              <a:rPr lang="en-US" sz="2300" baseline="-25000" dirty="0" smtClean="0"/>
              <a:t>t</a:t>
            </a:r>
            <a:r>
              <a:rPr lang="en-US" sz="2300" dirty="0" smtClean="0"/>
              <a:t>/</a:t>
            </a:r>
            <a:r>
              <a:rPr lang="en-US" sz="2300" i="1" dirty="0" smtClean="0"/>
              <a:t>K</a:t>
            </a:r>
            <a:r>
              <a:rPr lang="ru-RU" sz="2300" baseline="-25000" dirty="0" err="1" smtClean="0"/>
              <a:t>р</a:t>
            </a:r>
            <a:r>
              <a:rPr lang="en-US" sz="2300" dirty="0" smtClean="0"/>
              <a:t>) with practically invariable values of dielectric constant </a:t>
            </a:r>
            <a:r>
              <a:rPr lang="ru-RU" sz="2300" dirty="0" smtClean="0"/>
              <a:t>(</a:t>
            </a:r>
            <a:r>
              <a:rPr lang="ru-RU" sz="2300" i="1" dirty="0" smtClean="0"/>
              <a:t>ε</a:t>
            </a:r>
            <a:r>
              <a:rPr lang="ru-RU" sz="2300" baseline="-25000" dirty="0" smtClean="0"/>
              <a:t>33</a:t>
            </a:r>
            <a:r>
              <a:rPr lang="ru-RU" sz="2300" baseline="30000" dirty="0" smtClean="0"/>
              <a:t>Т</a:t>
            </a:r>
            <a:r>
              <a:rPr lang="ru-RU" sz="2300" dirty="0" smtClean="0"/>
              <a:t>/</a:t>
            </a:r>
            <a:r>
              <a:rPr lang="ru-RU" sz="2300" i="1" dirty="0" smtClean="0"/>
              <a:t>ε</a:t>
            </a:r>
            <a:r>
              <a:rPr lang="ru-RU" sz="2300" baseline="-25000" dirty="0" smtClean="0"/>
              <a:t>0</a:t>
            </a:r>
            <a:r>
              <a:rPr lang="ru-RU" sz="2300" dirty="0" smtClean="0"/>
              <a:t>) </a:t>
            </a:r>
            <a:r>
              <a:rPr lang="en-US" sz="2300" dirty="0" smtClean="0"/>
              <a:t>and mechanical quality factor</a:t>
            </a:r>
            <a:r>
              <a:rPr lang="ru-RU" sz="2300" dirty="0" smtClean="0"/>
              <a:t> (</a:t>
            </a:r>
            <a:r>
              <a:rPr lang="en-US" sz="2300" i="1" dirty="0" smtClean="0"/>
              <a:t>Q</a:t>
            </a:r>
            <a:r>
              <a:rPr lang="ru-RU" sz="2300" baseline="-25000" dirty="0" smtClean="0"/>
              <a:t>м</a:t>
            </a:r>
            <a:r>
              <a:rPr lang="ru-RU" sz="2300" dirty="0" smtClean="0"/>
              <a:t>)</a:t>
            </a:r>
            <a:r>
              <a:rPr lang="en-US" sz="2300" dirty="0" smtClean="0"/>
              <a:t> of objects.</a:t>
            </a:r>
            <a:endParaRPr lang="ru-RU" sz="2300" dirty="0" smtClean="0"/>
          </a:p>
          <a:p>
            <a:pPr indent="457200" algn="just">
              <a:spcBef>
                <a:spcPts val="0"/>
              </a:spcBef>
              <a:buNone/>
            </a:pPr>
            <a:r>
              <a:rPr lang="en-US" sz="2300" dirty="0" smtClean="0"/>
              <a:t>The </a:t>
            </a:r>
            <a:r>
              <a:rPr lang="en-US" sz="2300" dirty="0" smtClean="0"/>
              <a:t>developed materials and methods for their manufacture are promising for the creation of electronic devices, including high-frequency </a:t>
            </a:r>
            <a:r>
              <a:rPr lang="en-US" sz="2300" dirty="0" err="1" smtClean="0"/>
              <a:t>electroacoustic</a:t>
            </a:r>
            <a:r>
              <a:rPr lang="en-US" sz="2300" dirty="0" smtClean="0"/>
              <a:t> transducers, devices for flaw detection of equipment, medical diagnostics devices, etc.</a:t>
            </a:r>
            <a:endParaRPr lang="ru-RU" sz="2300" dirty="0" smtClean="0"/>
          </a:p>
        </p:txBody>
      </p:sp>
      <p:pic>
        <p:nvPicPr>
          <p:cNvPr id="5" name="Рисунок 4">
            <a:extLst>
              <a:ext uri="{FF2B5EF4-FFF2-40B4-BE49-F238E27FC236}">
                <a16:creationId xmlns="" xmlns:a16="http://schemas.microsoft.com/office/drawing/2014/main" id="{276CBC9D-1281-4D05-9F6B-7EA516EE5A12}"/>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42844" y="285728"/>
            <a:ext cx="1857356" cy="1329700"/>
          </a:xfrm>
          <a:prstGeom prst="rect">
            <a:avLst/>
          </a:prstGeom>
          <a:effectLst>
            <a:softEdge rad="127000"/>
          </a:effectLst>
        </p:spPr>
      </p:pic>
      <p:pic>
        <p:nvPicPr>
          <p:cNvPr id="6" name="Рисунок 5">
            <a:extLst>
              <a:ext uri="{FF2B5EF4-FFF2-40B4-BE49-F238E27FC236}">
                <a16:creationId xmlns="" xmlns:a16="http://schemas.microsoft.com/office/drawing/2014/main" id="{3334FE23-430F-4F2F-98E8-045894FE7FA7}"/>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7215206" y="285728"/>
            <a:ext cx="1726160" cy="1329700"/>
          </a:xfrm>
          <a:prstGeom prst="rect">
            <a:avLst/>
          </a:prstGeom>
        </p:spPr>
      </p:pic>
      <p:sp>
        <p:nvSpPr>
          <p:cNvPr id="8" name="Прямоугольник 7"/>
          <p:cNvSpPr/>
          <p:nvPr/>
        </p:nvSpPr>
        <p:spPr>
          <a:xfrm>
            <a:off x="8001024" y="5572140"/>
            <a:ext cx="633018" cy="461665"/>
          </a:xfrm>
          <a:prstGeom prst="rect">
            <a:avLst/>
          </a:prstGeom>
        </p:spPr>
        <p:txBody>
          <a:bodyPr wrap="square">
            <a:spAutoFit/>
          </a:bodyPr>
          <a:lstStyle/>
          <a:p>
            <a:pPr algn="ctr"/>
            <a:fld id="{3D826D70-50E2-41CA-8057-5794793F23D2}" type="slidenum">
              <a:rPr lang="ru-RU" sz="2400" smtClean="0"/>
              <a:pPr algn="ctr"/>
              <a:t>12</a:t>
            </a:fld>
            <a:endParaRPr lang="ru-RU" sz="2400" dirty="0"/>
          </a:p>
        </p:txBody>
      </p:sp>
      <p:sp>
        <p:nvSpPr>
          <p:cNvPr id="9" name="Заголовок 8"/>
          <p:cNvSpPr>
            <a:spLocks noGrp="1"/>
          </p:cNvSpPr>
          <p:nvPr>
            <p:ph type="title"/>
          </p:nvPr>
        </p:nvSpPr>
        <p:spPr>
          <a:xfrm>
            <a:off x="428596" y="571480"/>
            <a:ext cx="8229600" cy="1143000"/>
          </a:xfrm>
          <a:prstGeom prst="rect">
            <a:avLst/>
          </a:prstGeom>
        </p:spPr>
        <p:txBody>
          <a:bodyPr wrap="square">
            <a:spAutoFit/>
          </a:bodyPr>
          <a:lstStyle/>
          <a:p>
            <a:pPr algn="ctr"/>
            <a:r>
              <a:rPr lang="en-US" sz="3200" dirty="0" smtClean="0">
                <a:solidFill>
                  <a:prstClr val="black"/>
                </a:solidFill>
                <a:latin typeface="Monotype Corsiva" pitchFamily="66" charset="0"/>
                <a:ea typeface="+mj-ea"/>
                <a:cs typeface="+mj-cs"/>
              </a:rPr>
              <a:t>Southern Federal University </a:t>
            </a:r>
            <a:r>
              <a:rPr lang="ru-RU" sz="3200" dirty="0" smtClean="0">
                <a:solidFill>
                  <a:prstClr val="black"/>
                </a:solidFill>
                <a:latin typeface="Monotype Corsiva" pitchFamily="66" charset="0"/>
                <a:ea typeface="+mj-ea"/>
                <a:cs typeface="+mj-cs"/>
              </a:rPr>
              <a:t/>
            </a:r>
            <a:br>
              <a:rPr lang="ru-RU" sz="3200" dirty="0" smtClean="0">
                <a:solidFill>
                  <a:prstClr val="black"/>
                </a:solidFill>
                <a:latin typeface="Monotype Corsiva" pitchFamily="66" charset="0"/>
                <a:ea typeface="+mj-ea"/>
                <a:cs typeface="+mj-cs"/>
              </a:rPr>
            </a:br>
            <a:r>
              <a:rPr lang="en-US" sz="3200" dirty="0" smtClean="0">
                <a:solidFill>
                  <a:prstClr val="black"/>
                </a:solidFill>
                <a:latin typeface="Monotype Corsiva" pitchFamily="66" charset="0"/>
                <a:ea typeface="+mj-ea"/>
                <a:cs typeface="+mj-cs"/>
              </a:rPr>
              <a:t>Research Institute of Physics</a:t>
            </a:r>
            <a:r>
              <a:rPr lang="ru-RU" sz="3200" dirty="0" smtClean="0">
                <a:solidFill>
                  <a:srgbClr val="002060"/>
                </a:solidFill>
                <a:ea typeface="+mj-ea"/>
                <a:cs typeface="+mj-cs"/>
              </a:rPr>
              <a:t/>
            </a:r>
            <a:br>
              <a:rPr lang="ru-RU" sz="3200" dirty="0" smtClean="0">
                <a:solidFill>
                  <a:srgbClr val="002060"/>
                </a:solidFill>
                <a:ea typeface="+mj-ea"/>
                <a:cs typeface="+mj-cs"/>
              </a:rPr>
            </a:br>
            <a:endParaRPr lang="ru-RU"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428604"/>
            <a:ext cx="8229600" cy="1143000"/>
          </a:xfrm>
        </p:spPr>
        <p:txBody>
          <a:bodyPr>
            <a:normAutofit/>
          </a:bodyPr>
          <a:lstStyle/>
          <a:p>
            <a:r>
              <a:rPr lang="en-US" sz="3200" dirty="0" smtClean="0">
                <a:solidFill>
                  <a:prstClr val="black"/>
                </a:solidFill>
                <a:latin typeface="Monotype Corsiva" pitchFamily="66" charset="0"/>
              </a:rPr>
              <a:t>Southern Federal University </a:t>
            </a:r>
            <a:r>
              <a:rPr lang="ru-RU" sz="3200" dirty="0" smtClean="0">
                <a:solidFill>
                  <a:prstClr val="black"/>
                </a:solidFill>
                <a:latin typeface="Monotype Corsiva" pitchFamily="66" charset="0"/>
              </a:rPr>
              <a:t/>
            </a:r>
            <a:br>
              <a:rPr lang="ru-RU" sz="3200" dirty="0" smtClean="0">
                <a:solidFill>
                  <a:prstClr val="black"/>
                </a:solidFill>
                <a:latin typeface="Monotype Corsiva" pitchFamily="66" charset="0"/>
              </a:rPr>
            </a:br>
            <a:r>
              <a:rPr lang="en-US" sz="3200" dirty="0" smtClean="0">
                <a:solidFill>
                  <a:prstClr val="black"/>
                </a:solidFill>
                <a:latin typeface="Monotype Corsiva" pitchFamily="66" charset="0"/>
              </a:rPr>
              <a:t>Research Institute of Physics</a:t>
            </a:r>
            <a:endParaRPr lang="ru-RU" sz="3200" dirty="0"/>
          </a:p>
        </p:txBody>
      </p:sp>
      <p:sp>
        <p:nvSpPr>
          <p:cNvPr id="3" name="Содержимое 2"/>
          <p:cNvSpPr>
            <a:spLocks noGrp="1"/>
          </p:cNvSpPr>
          <p:nvPr>
            <p:ph idx="1"/>
          </p:nvPr>
        </p:nvSpPr>
        <p:spPr/>
        <p:txBody>
          <a:bodyPr/>
          <a:lstStyle/>
          <a:p>
            <a:pPr>
              <a:buNone/>
            </a:pPr>
            <a:endParaRPr lang="ru-RU" dirty="0" smtClean="0"/>
          </a:p>
          <a:p>
            <a:pPr>
              <a:buNone/>
            </a:pPr>
            <a:endParaRPr lang="ru-RU" dirty="0" smtClean="0"/>
          </a:p>
          <a:p>
            <a:pPr>
              <a:buNone/>
            </a:pPr>
            <a:endParaRPr lang="ru-RU" dirty="0"/>
          </a:p>
        </p:txBody>
      </p:sp>
      <p:pic>
        <p:nvPicPr>
          <p:cNvPr id="10" name="Рисунок 9">
            <a:extLst>
              <a:ext uri="{FF2B5EF4-FFF2-40B4-BE49-F238E27FC236}">
                <a16:creationId xmlns="" xmlns:a16="http://schemas.microsoft.com/office/drawing/2014/main" id="{276CBC9D-1281-4D05-9F6B-7EA516EE5A12}"/>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42844" y="285728"/>
            <a:ext cx="1857356" cy="1329700"/>
          </a:xfrm>
          <a:prstGeom prst="rect">
            <a:avLst/>
          </a:prstGeom>
          <a:effectLst>
            <a:softEdge rad="127000"/>
          </a:effectLst>
        </p:spPr>
      </p:pic>
      <p:pic>
        <p:nvPicPr>
          <p:cNvPr id="11" name="Рисунок 10">
            <a:extLst>
              <a:ext uri="{FF2B5EF4-FFF2-40B4-BE49-F238E27FC236}">
                <a16:creationId xmlns="" xmlns:a16="http://schemas.microsoft.com/office/drawing/2014/main" id="{3334FE23-430F-4F2F-98E8-045894FE7FA7}"/>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7215206" y="285728"/>
            <a:ext cx="1726160" cy="1329700"/>
          </a:xfrm>
          <a:prstGeom prst="rect">
            <a:avLst/>
          </a:prstGeom>
        </p:spPr>
      </p:pic>
      <p:sp>
        <p:nvSpPr>
          <p:cNvPr id="13" name="Прямоугольник 12"/>
          <p:cNvSpPr/>
          <p:nvPr/>
        </p:nvSpPr>
        <p:spPr>
          <a:xfrm>
            <a:off x="928662" y="2928934"/>
            <a:ext cx="7143800" cy="646331"/>
          </a:xfrm>
          <a:prstGeom prst="rect">
            <a:avLst/>
          </a:prstGeom>
        </p:spPr>
        <p:txBody>
          <a:bodyPr wrap="square">
            <a:spAutoFit/>
          </a:bodyPr>
          <a:lstStyle/>
          <a:p>
            <a:pPr algn="ctr">
              <a:buNone/>
            </a:pPr>
            <a:r>
              <a:rPr lang="en-US" sz="3600" dirty="0" smtClean="0">
                <a:latin typeface="Monotype Corsiva" pitchFamily="66" charset="0"/>
                <a:ea typeface="Cambria Math" pitchFamily="18" charset="0"/>
              </a:rPr>
              <a:t>Thank  you for attention!</a:t>
            </a:r>
            <a:endParaRPr lang="ru-RU" sz="3600" dirty="0" smtClean="0">
              <a:latin typeface="Monotype Corsiva" pitchFamily="66" charset="0"/>
              <a:ea typeface="Cambria Math" pitchFamily="18" charset="0"/>
            </a:endParaRPr>
          </a:p>
        </p:txBody>
      </p:sp>
      <p:sp>
        <p:nvSpPr>
          <p:cNvPr id="14" name="Прямоугольник 13"/>
          <p:cNvSpPr/>
          <p:nvPr/>
        </p:nvSpPr>
        <p:spPr>
          <a:xfrm>
            <a:off x="8143900" y="5715016"/>
            <a:ext cx="633018" cy="461665"/>
          </a:xfrm>
          <a:prstGeom prst="rect">
            <a:avLst/>
          </a:prstGeom>
        </p:spPr>
        <p:txBody>
          <a:bodyPr wrap="square">
            <a:spAutoFit/>
          </a:bodyPr>
          <a:lstStyle/>
          <a:p>
            <a:fld id="{3D826D70-50E2-41CA-8057-5794793F23D2}" type="slidenum">
              <a:rPr lang="ru-RU" sz="2400" smtClean="0"/>
              <a:pPr/>
              <a:t>13</a:t>
            </a:fld>
            <a:endParaRPr lang="ru-RU"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5786" y="1643050"/>
            <a:ext cx="7643866" cy="714380"/>
          </a:xfrm>
        </p:spPr>
        <p:txBody>
          <a:bodyPr>
            <a:normAutofit fontScale="90000"/>
          </a:bodyPr>
          <a:lstStyle/>
          <a:p>
            <a:r>
              <a:rPr lang="ru-RU" dirty="0" smtClean="0"/>
              <a:t/>
            </a:r>
            <a:br>
              <a:rPr lang="ru-RU" dirty="0" smtClean="0"/>
            </a:br>
            <a:r>
              <a:rPr lang="en-US" dirty="0" smtClean="0"/>
              <a:t>Relevance</a:t>
            </a:r>
            <a:r>
              <a:rPr lang="ru-RU" dirty="0" smtClean="0"/>
              <a:t/>
            </a:r>
            <a:br>
              <a:rPr lang="ru-RU" dirty="0" smtClean="0"/>
            </a:br>
            <a:endParaRPr lang="ru-RU" dirty="0"/>
          </a:p>
        </p:txBody>
      </p:sp>
      <p:pic>
        <p:nvPicPr>
          <p:cNvPr id="8" name="Рисунок 7">
            <a:extLst>
              <a:ext uri="{FF2B5EF4-FFF2-40B4-BE49-F238E27FC236}">
                <a16:creationId xmlns="" xmlns:a16="http://schemas.microsoft.com/office/drawing/2014/main" id="{276CBC9D-1281-4D05-9F6B-7EA516EE5A12}"/>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42844" y="285728"/>
            <a:ext cx="1857356" cy="1329700"/>
          </a:xfrm>
          <a:prstGeom prst="rect">
            <a:avLst/>
          </a:prstGeom>
          <a:effectLst>
            <a:softEdge rad="127000"/>
          </a:effectLst>
        </p:spPr>
      </p:pic>
      <p:pic>
        <p:nvPicPr>
          <p:cNvPr id="9" name="Рисунок 8">
            <a:extLst>
              <a:ext uri="{FF2B5EF4-FFF2-40B4-BE49-F238E27FC236}">
                <a16:creationId xmlns="" xmlns:a16="http://schemas.microsoft.com/office/drawing/2014/main" id="{3334FE23-430F-4F2F-98E8-045894FE7FA7}"/>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7215206" y="285728"/>
            <a:ext cx="1726160" cy="1329700"/>
          </a:xfrm>
          <a:prstGeom prst="rect">
            <a:avLst/>
          </a:prstGeom>
        </p:spPr>
      </p:pic>
      <p:sp>
        <p:nvSpPr>
          <p:cNvPr id="14" name="Содержимое 13"/>
          <p:cNvSpPr>
            <a:spLocks noGrp="1"/>
          </p:cNvSpPr>
          <p:nvPr>
            <p:ph idx="1"/>
          </p:nvPr>
        </p:nvSpPr>
        <p:spPr>
          <a:xfrm>
            <a:off x="357158" y="2285992"/>
            <a:ext cx="8501122" cy="4214842"/>
          </a:xfrm>
        </p:spPr>
        <p:txBody>
          <a:bodyPr>
            <a:normAutofit fontScale="77500" lnSpcReduction="20000"/>
          </a:bodyPr>
          <a:lstStyle/>
          <a:p>
            <a:pPr indent="457200" algn="just">
              <a:lnSpc>
                <a:spcPct val="120000"/>
              </a:lnSpc>
              <a:buNone/>
            </a:pPr>
            <a:r>
              <a:rPr lang="en-US" sz="3300" dirty="0" smtClean="0"/>
              <a:t>Most of the known industrially developed ferroelectric piezoelectric materials (FPM) are based on multicomponent systems (MS) of solid solutions</a:t>
            </a:r>
            <a:r>
              <a:rPr lang="ru-RU" sz="3300" dirty="0" smtClean="0"/>
              <a:t>. </a:t>
            </a:r>
            <a:r>
              <a:rPr lang="en-US" sz="3300" dirty="0" smtClean="0"/>
              <a:t>This is due to the possibility of realizing in them a large assortment of compositions with various properties, with increasing efficiency and improving manufacturability</a:t>
            </a:r>
            <a:r>
              <a:rPr lang="ru-RU" sz="3300" dirty="0" smtClean="0"/>
              <a:t>. </a:t>
            </a:r>
            <a:r>
              <a:rPr lang="en-US" sz="3300" dirty="0" smtClean="0"/>
              <a:t>This is what determined the prospect of MS for the search for new functional materials with special electrical (ferroelectric piezoelectric) and/or magnetic properties.</a:t>
            </a:r>
            <a:endParaRPr lang="ru-RU" sz="3300" dirty="0" smtClean="0"/>
          </a:p>
          <a:p>
            <a:pPr indent="457200" algn="just">
              <a:lnSpc>
                <a:spcPct val="120000"/>
              </a:lnSpc>
              <a:buNone/>
            </a:pPr>
            <a:endParaRPr lang="ru-RU" dirty="0" smtClean="0"/>
          </a:p>
          <a:p>
            <a:endParaRPr lang="ru-RU" dirty="0"/>
          </a:p>
        </p:txBody>
      </p:sp>
      <p:sp>
        <p:nvSpPr>
          <p:cNvPr id="10" name="Прямоугольник 9"/>
          <p:cNvSpPr/>
          <p:nvPr/>
        </p:nvSpPr>
        <p:spPr>
          <a:xfrm>
            <a:off x="8501090" y="6072206"/>
            <a:ext cx="340158" cy="461665"/>
          </a:xfrm>
          <a:prstGeom prst="rect">
            <a:avLst/>
          </a:prstGeom>
        </p:spPr>
        <p:txBody>
          <a:bodyPr wrap="none">
            <a:spAutoFit/>
          </a:bodyPr>
          <a:lstStyle/>
          <a:p>
            <a:fld id="{3D826D70-50E2-41CA-8057-5794793F23D2}" type="slidenum">
              <a:rPr lang="ru-RU" sz="2400" smtClean="0"/>
              <a:pPr/>
              <a:t>2</a:t>
            </a:fld>
            <a:endParaRPr lang="ru-RU" sz="2400" dirty="0"/>
          </a:p>
        </p:txBody>
      </p:sp>
      <p:sp>
        <p:nvSpPr>
          <p:cNvPr id="15" name="Прямоугольник 14"/>
          <p:cNvSpPr/>
          <p:nvPr/>
        </p:nvSpPr>
        <p:spPr>
          <a:xfrm>
            <a:off x="2143108" y="571480"/>
            <a:ext cx="4786346" cy="1569660"/>
          </a:xfrm>
          <a:prstGeom prst="rect">
            <a:avLst/>
          </a:prstGeom>
        </p:spPr>
        <p:txBody>
          <a:bodyPr wrap="square">
            <a:spAutoFit/>
          </a:bodyPr>
          <a:lstStyle/>
          <a:p>
            <a:pPr algn="ctr"/>
            <a:r>
              <a:rPr lang="en-US" sz="3200" dirty="0" smtClean="0">
                <a:solidFill>
                  <a:prstClr val="black"/>
                </a:solidFill>
                <a:latin typeface="Monotype Corsiva" pitchFamily="66" charset="0"/>
                <a:ea typeface="+mj-ea"/>
                <a:cs typeface="+mj-cs"/>
              </a:rPr>
              <a:t>Southern Federal University </a:t>
            </a:r>
            <a:r>
              <a:rPr lang="ru-RU" sz="3200" dirty="0" smtClean="0">
                <a:solidFill>
                  <a:prstClr val="black"/>
                </a:solidFill>
                <a:latin typeface="Monotype Corsiva" pitchFamily="66" charset="0"/>
                <a:ea typeface="+mj-ea"/>
                <a:cs typeface="+mj-cs"/>
              </a:rPr>
              <a:t/>
            </a:r>
            <a:br>
              <a:rPr lang="ru-RU" sz="3200" dirty="0" smtClean="0">
                <a:solidFill>
                  <a:prstClr val="black"/>
                </a:solidFill>
                <a:latin typeface="Monotype Corsiva" pitchFamily="66" charset="0"/>
                <a:ea typeface="+mj-ea"/>
                <a:cs typeface="+mj-cs"/>
              </a:rPr>
            </a:br>
            <a:r>
              <a:rPr lang="en-US" sz="3200" dirty="0" smtClean="0">
                <a:solidFill>
                  <a:prstClr val="black"/>
                </a:solidFill>
                <a:latin typeface="Monotype Corsiva" pitchFamily="66" charset="0"/>
                <a:ea typeface="+mj-ea"/>
                <a:cs typeface="+mj-cs"/>
              </a:rPr>
              <a:t>Research Institute of Physics</a:t>
            </a:r>
            <a:r>
              <a:rPr lang="ru-RU" sz="3200" dirty="0" smtClean="0">
                <a:solidFill>
                  <a:srgbClr val="002060"/>
                </a:solidFill>
                <a:ea typeface="+mj-ea"/>
                <a:cs typeface="+mj-cs"/>
              </a:rPr>
              <a:t/>
            </a:r>
            <a:br>
              <a:rPr lang="ru-RU" sz="3200" dirty="0" smtClean="0">
                <a:solidFill>
                  <a:srgbClr val="002060"/>
                </a:solidFill>
                <a:ea typeface="+mj-ea"/>
                <a:cs typeface="+mj-cs"/>
              </a:rPr>
            </a:br>
            <a:endParaRPr lang="ru-RU" sz="3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928802"/>
            <a:ext cx="8229600" cy="4525963"/>
          </a:xfrm>
        </p:spPr>
        <p:txBody>
          <a:bodyPr>
            <a:normAutofit fontScale="85000" lnSpcReduction="20000"/>
          </a:bodyPr>
          <a:lstStyle/>
          <a:p>
            <a:pPr indent="457200" algn="just">
              <a:lnSpc>
                <a:spcPct val="120000"/>
              </a:lnSpc>
              <a:buNone/>
            </a:pPr>
            <a:r>
              <a:rPr lang="en-US" sz="2800" dirty="0" smtClean="0"/>
              <a:t>Our many years of research in the field of physical materials science led to the creation of the FPM series (in ceramic version) based on lead </a:t>
            </a:r>
            <a:r>
              <a:rPr lang="en-US" sz="2800" dirty="0" err="1" smtClean="0"/>
              <a:t>titanate</a:t>
            </a:r>
            <a:r>
              <a:rPr lang="en-US" sz="2800" dirty="0" smtClean="0"/>
              <a:t> and the well-known binary system PZT (</a:t>
            </a:r>
            <a:r>
              <a:rPr lang="en-US" sz="2800" dirty="0" err="1" smtClean="0"/>
              <a:t>Pb</a:t>
            </a:r>
            <a:r>
              <a:rPr lang="en-US" sz="2800" dirty="0" smtClean="0"/>
              <a:t>(Ti, </a:t>
            </a:r>
            <a:r>
              <a:rPr lang="en-US" sz="2800" dirty="0" err="1" smtClean="0"/>
              <a:t>Zr</a:t>
            </a:r>
            <a:r>
              <a:rPr lang="en-US" sz="2800" dirty="0" smtClean="0"/>
              <a:t>)O</a:t>
            </a:r>
            <a:r>
              <a:rPr lang="en-US" sz="2800" baseline="-25000" dirty="0" smtClean="0"/>
              <a:t>3</a:t>
            </a:r>
            <a:r>
              <a:rPr lang="en-US" sz="2800" dirty="0" smtClean="0"/>
              <a:t>, as well as environmentally friendly FPM based on </a:t>
            </a:r>
            <a:r>
              <a:rPr lang="en-US" sz="2800" dirty="0" err="1" smtClean="0"/>
              <a:t>niobates</a:t>
            </a:r>
            <a:r>
              <a:rPr lang="en-US" sz="2800" dirty="0" smtClean="0"/>
              <a:t> of alkali metals, "overlapping" almost all known piezoelectric applications</a:t>
            </a:r>
            <a:r>
              <a:rPr lang="ru-RU" sz="2800" dirty="0" smtClean="0"/>
              <a:t>. </a:t>
            </a:r>
            <a:r>
              <a:rPr lang="en-US" sz="2800" dirty="0" err="1" smtClean="0"/>
              <a:t>FPMs</a:t>
            </a:r>
            <a:r>
              <a:rPr lang="en-US" sz="2800" dirty="0" smtClean="0"/>
              <a:t> have also been developed with the participation of lead </a:t>
            </a:r>
            <a:r>
              <a:rPr lang="en-US" sz="2800" dirty="0" err="1" smtClean="0"/>
              <a:t>titanate</a:t>
            </a:r>
            <a:r>
              <a:rPr lang="en-US" sz="2800" dirty="0" smtClean="0"/>
              <a:t> modified with rare earth elements (</a:t>
            </a:r>
            <a:r>
              <a:rPr lang="en-US" sz="2800" dirty="0" err="1" smtClean="0"/>
              <a:t>REE</a:t>
            </a:r>
            <a:r>
              <a:rPr lang="en-US" sz="2800" dirty="0" smtClean="0"/>
              <a:t>) for flaw detection of the equipment, medical diagnostic devices, etc. All </a:t>
            </a:r>
            <a:r>
              <a:rPr lang="en-US" sz="2800" dirty="0" err="1" smtClean="0"/>
              <a:t>FPMs</a:t>
            </a:r>
            <a:r>
              <a:rPr lang="en-US" sz="2800" dirty="0" smtClean="0"/>
              <a:t> were obtained by one- or two-stage solid-phase synthesis followed by sintering either by conventional ceramic technology or by hot pressing.</a:t>
            </a:r>
            <a:endParaRPr lang="ru-RU" sz="2800" dirty="0" smtClean="0"/>
          </a:p>
          <a:p>
            <a:pPr indent="457200" algn="just">
              <a:lnSpc>
                <a:spcPct val="120000"/>
              </a:lnSpc>
              <a:buNone/>
            </a:pPr>
            <a:endParaRPr lang="ru-RU" sz="3400" dirty="0" smtClean="0"/>
          </a:p>
          <a:p>
            <a:endParaRPr lang="ru-RU" dirty="0"/>
          </a:p>
        </p:txBody>
      </p:sp>
      <p:pic>
        <p:nvPicPr>
          <p:cNvPr id="5" name="Рисунок 4">
            <a:extLst>
              <a:ext uri="{FF2B5EF4-FFF2-40B4-BE49-F238E27FC236}">
                <a16:creationId xmlns="" xmlns:a16="http://schemas.microsoft.com/office/drawing/2014/main" id="{276CBC9D-1281-4D05-9F6B-7EA516EE5A12}"/>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42844" y="285728"/>
            <a:ext cx="1857356" cy="1329700"/>
          </a:xfrm>
          <a:prstGeom prst="rect">
            <a:avLst/>
          </a:prstGeom>
          <a:effectLst>
            <a:softEdge rad="127000"/>
          </a:effectLst>
        </p:spPr>
      </p:pic>
      <p:pic>
        <p:nvPicPr>
          <p:cNvPr id="6" name="Рисунок 5">
            <a:extLst>
              <a:ext uri="{FF2B5EF4-FFF2-40B4-BE49-F238E27FC236}">
                <a16:creationId xmlns="" xmlns:a16="http://schemas.microsoft.com/office/drawing/2014/main" id="{3334FE23-430F-4F2F-98E8-045894FE7FA7}"/>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7215206" y="285728"/>
            <a:ext cx="1726160" cy="1329700"/>
          </a:xfrm>
          <a:prstGeom prst="rect">
            <a:avLst/>
          </a:prstGeom>
        </p:spPr>
      </p:pic>
      <p:sp>
        <p:nvSpPr>
          <p:cNvPr id="7" name="Прямоугольник 6"/>
          <p:cNvSpPr/>
          <p:nvPr/>
        </p:nvSpPr>
        <p:spPr>
          <a:xfrm>
            <a:off x="8429652" y="6000768"/>
            <a:ext cx="340158" cy="461665"/>
          </a:xfrm>
          <a:prstGeom prst="rect">
            <a:avLst/>
          </a:prstGeom>
        </p:spPr>
        <p:txBody>
          <a:bodyPr wrap="none">
            <a:spAutoFit/>
          </a:bodyPr>
          <a:lstStyle/>
          <a:p>
            <a:fld id="{3D826D70-50E2-41CA-8057-5794793F23D2}" type="slidenum">
              <a:rPr lang="ru-RU" sz="2400" smtClean="0"/>
              <a:pPr/>
              <a:t>3</a:t>
            </a:fld>
            <a:endParaRPr lang="ru-RU" sz="2400" dirty="0"/>
          </a:p>
        </p:txBody>
      </p:sp>
      <p:sp>
        <p:nvSpPr>
          <p:cNvPr id="9" name="Заголовок 8"/>
          <p:cNvSpPr>
            <a:spLocks noGrp="1"/>
          </p:cNvSpPr>
          <p:nvPr>
            <p:ph type="title"/>
          </p:nvPr>
        </p:nvSpPr>
        <p:spPr>
          <a:xfrm>
            <a:off x="2285984" y="285728"/>
            <a:ext cx="4857784" cy="1440000"/>
          </a:xfrm>
          <a:prstGeom prst="rect">
            <a:avLst/>
          </a:prstGeom>
        </p:spPr>
        <p:txBody>
          <a:bodyPr wrap="square">
            <a:spAutoFit/>
          </a:bodyPr>
          <a:lstStyle/>
          <a:p>
            <a:pPr algn="ctr"/>
            <a:r>
              <a:rPr lang="ru-RU" sz="3200" dirty="0" smtClean="0">
                <a:solidFill>
                  <a:prstClr val="black"/>
                </a:solidFill>
                <a:latin typeface="Monotype Corsiva" pitchFamily="66" charset="0"/>
                <a:ea typeface="+mj-ea"/>
                <a:cs typeface="+mj-cs"/>
              </a:rPr>
              <a:t/>
            </a:r>
            <a:br>
              <a:rPr lang="ru-RU" sz="3200" dirty="0" smtClean="0">
                <a:solidFill>
                  <a:prstClr val="black"/>
                </a:solidFill>
                <a:latin typeface="Monotype Corsiva" pitchFamily="66" charset="0"/>
                <a:ea typeface="+mj-ea"/>
                <a:cs typeface="+mj-cs"/>
              </a:rPr>
            </a:br>
            <a:r>
              <a:rPr lang="en-US" sz="2800" dirty="0" smtClean="0">
                <a:solidFill>
                  <a:prstClr val="black"/>
                </a:solidFill>
                <a:latin typeface="Monotype Corsiva" pitchFamily="66" charset="0"/>
                <a:ea typeface="+mj-ea"/>
                <a:cs typeface="+mj-cs"/>
              </a:rPr>
              <a:t>Southern Federal University </a:t>
            </a:r>
            <a:r>
              <a:rPr lang="ru-RU" sz="2800" dirty="0" smtClean="0">
                <a:solidFill>
                  <a:prstClr val="black"/>
                </a:solidFill>
                <a:latin typeface="Monotype Corsiva" pitchFamily="66" charset="0"/>
                <a:ea typeface="+mj-ea"/>
                <a:cs typeface="+mj-cs"/>
              </a:rPr>
              <a:t/>
            </a:r>
            <a:br>
              <a:rPr lang="ru-RU" sz="2800" dirty="0" smtClean="0">
                <a:solidFill>
                  <a:prstClr val="black"/>
                </a:solidFill>
                <a:latin typeface="Monotype Corsiva" pitchFamily="66" charset="0"/>
                <a:ea typeface="+mj-ea"/>
                <a:cs typeface="+mj-cs"/>
              </a:rPr>
            </a:br>
            <a:r>
              <a:rPr lang="en-US" sz="2800" dirty="0" smtClean="0">
                <a:solidFill>
                  <a:prstClr val="black"/>
                </a:solidFill>
                <a:latin typeface="Monotype Corsiva" pitchFamily="66" charset="0"/>
                <a:ea typeface="+mj-ea"/>
                <a:cs typeface="+mj-cs"/>
              </a:rPr>
              <a:t>Research Institute of Physics</a:t>
            </a:r>
            <a:r>
              <a:rPr lang="ru-RU" sz="3200" dirty="0" smtClean="0">
                <a:solidFill>
                  <a:srgbClr val="002060"/>
                </a:solidFill>
                <a:ea typeface="+mj-ea"/>
                <a:cs typeface="+mj-cs"/>
              </a:rPr>
              <a:t/>
            </a:r>
            <a:br>
              <a:rPr lang="ru-RU" sz="3200" dirty="0" smtClean="0">
                <a:solidFill>
                  <a:srgbClr val="002060"/>
                </a:solidFill>
                <a:ea typeface="+mj-ea"/>
                <a:cs typeface="+mj-cs"/>
              </a:rPr>
            </a:br>
            <a:endParaRPr lang="ru-RU"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85000" lnSpcReduction="10000"/>
          </a:bodyPr>
          <a:lstStyle/>
          <a:p>
            <a:pPr indent="457200" algn="just">
              <a:lnSpc>
                <a:spcPct val="120000"/>
              </a:lnSpc>
              <a:buNone/>
            </a:pPr>
            <a:r>
              <a:rPr lang="en-US" sz="2800" dirty="0" smtClean="0"/>
              <a:t>When working with MS or compositions with introduced </a:t>
            </a:r>
            <a:r>
              <a:rPr lang="en-US" sz="2800" dirty="0" err="1" smtClean="0"/>
              <a:t>dopants</a:t>
            </a:r>
            <a:r>
              <a:rPr lang="en-US" sz="2800" dirty="0" smtClean="0"/>
              <a:t>, special attention is paid to the state of the ceramic frame - its homogeneity, defectiveness, strength, since the electrical properties of objects depend on this. However, the technical capabilities of X-ray equipment used in research laboratories to control the impurity composition and crystal structure of objects do not allow to estimate with sufficient accuracy the presence of small (&lt;3 %) amounts of </a:t>
            </a:r>
            <a:r>
              <a:rPr lang="en-US" sz="2800" dirty="0" err="1" smtClean="0"/>
              <a:t>unreacted</a:t>
            </a:r>
            <a:r>
              <a:rPr lang="en-US" sz="2800" dirty="0" smtClean="0"/>
              <a:t> components and to establish the completeness of the reaction, which is especially important in the case of MS.</a:t>
            </a:r>
            <a:r>
              <a:rPr lang="ru-RU" sz="3400" dirty="0" smtClean="0"/>
              <a:t> </a:t>
            </a:r>
          </a:p>
          <a:p>
            <a:endParaRPr lang="ru-RU" dirty="0"/>
          </a:p>
        </p:txBody>
      </p:sp>
      <p:pic>
        <p:nvPicPr>
          <p:cNvPr id="5" name="Рисунок 4">
            <a:extLst>
              <a:ext uri="{FF2B5EF4-FFF2-40B4-BE49-F238E27FC236}">
                <a16:creationId xmlns="" xmlns:a16="http://schemas.microsoft.com/office/drawing/2014/main" id="{276CBC9D-1281-4D05-9F6B-7EA516EE5A12}"/>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42844" y="285728"/>
            <a:ext cx="1857356" cy="1329700"/>
          </a:xfrm>
          <a:prstGeom prst="rect">
            <a:avLst/>
          </a:prstGeom>
          <a:effectLst>
            <a:softEdge rad="127000"/>
          </a:effectLst>
        </p:spPr>
      </p:pic>
      <p:pic>
        <p:nvPicPr>
          <p:cNvPr id="6" name="Рисунок 5">
            <a:extLst>
              <a:ext uri="{FF2B5EF4-FFF2-40B4-BE49-F238E27FC236}">
                <a16:creationId xmlns="" xmlns:a16="http://schemas.microsoft.com/office/drawing/2014/main" id="{3334FE23-430F-4F2F-98E8-045894FE7FA7}"/>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7215206" y="285728"/>
            <a:ext cx="1726160" cy="1329700"/>
          </a:xfrm>
          <a:prstGeom prst="rect">
            <a:avLst/>
          </a:prstGeom>
        </p:spPr>
      </p:pic>
      <p:sp>
        <p:nvSpPr>
          <p:cNvPr id="7" name="Прямоугольник 6"/>
          <p:cNvSpPr/>
          <p:nvPr/>
        </p:nvSpPr>
        <p:spPr>
          <a:xfrm>
            <a:off x="8358214" y="5786454"/>
            <a:ext cx="340158" cy="461665"/>
          </a:xfrm>
          <a:prstGeom prst="rect">
            <a:avLst/>
          </a:prstGeom>
        </p:spPr>
        <p:txBody>
          <a:bodyPr wrap="none">
            <a:spAutoFit/>
          </a:bodyPr>
          <a:lstStyle/>
          <a:p>
            <a:fld id="{3D826D70-50E2-41CA-8057-5794793F23D2}" type="slidenum">
              <a:rPr lang="ru-RU" sz="2400" smtClean="0"/>
              <a:pPr/>
              <a:t>4</a:t>
            </a:fld>
            <a:endParaRPr lang="ru-RU" sz="2400" dirty="0"/>
          </a:p>
        </p:txBody>
      </p:sp>
      <p:sp>
        <p:nvSpPr>
          <p:cNvPr id="8" name="Заголовок 7"/>
          <p:cNvSpPr>
            <a:spLocks noGrp="1"/>
          </p:cNvSpPr>
          <p:nvPr>
            <p:ph type="title"/>
          </p:nvPr>
        </p:nvSpPr>
        <p:spPr>
          <a:xfrm>
            <a:off x="428596" y="571480"/>
            <a:ext cx="8229600" cy="1143000"/>
          </a:xfrm>
          <a:prstGeom prst="rect">
            <a:avLst/>
          </a:prstGeom>
        </p:spPr>
        <p:txBody>
          <a:bodyPr wrap="square">
            <a:spAutoFit/>
          </a:bodyPr>
          <a:lstStyle/>
          <a:p>
            <a:pPr algn="ctr"/>
            <a:r>
              <a:rPr lang="en-US" sz="3200" dirty="0" smtClean="0">
                <a:solidFill>
                  <a:prstClr val="black"/>
                </a:solidFill>
                <a:latin typeface="Monotype Corsiva" pitchFamily="66" charset="0"/>
                <a:ea typeface="+mj-ea"/>
                <a:cs typeface="+mj-cs"/>
              </a:rPr>
              <a:t>Southern Federal University </a:t>
            </a:r>
            <a:r>
              <a:rPr lang="ru-RU" sz="3200" dirty="0" smtClean="0">
                <a:solidFill>
                  <a:prstClr val="black"/>
                </a:solidFill>
                <a:latin typeface="Monotype Corsiva" pitchFamily="66" charset="0"/>
                <a:ea typeface="+mj-ea"/>
                <a:cs typeface="+mj-cs"/>
              </a:rPr>
              <a:t/>
            </a:r>
            <a:br>
              <a:rPr lang="ru-RU" sz="3200" dirty="0" smtClean="0">
                <a:solidFill>
                  <a:prstClr val="black"/>
                </a:solidFill>
                <a:latin typeface="Monotype Corsiva" pitchFamily="66" charset="0"/>
                <a:ea typeface="+mj-ea"/>
                <a:cs typeface="+mj-cs"/>
              </a:rPr>
            </a:br>
            <a:r>
              <a:rPr lang="en-US" sz="3200" dirty="0" smtClean="0">
                <a:solidFill>
                  <a:prstClr val="black"/>
                </a:solidFill>
                <a:latin typeface="Monotype Corsiva" pitchFamily="66" charset="0"/>
                <a:ea typeface="+mj-ea"/>
                <a:cs typeface="+mj-cs"/>
              </a:rPr>
              <a:t>Research Institute of Physics</a:t>
            </a:r>
            <a:r>
              <a:rPr lang="ru-RU" sz="3200" dirty="0" smtClean="0">
                <a:solidFill>
                  <a:srgbClr val="002060"/>
                </a:solidFill>
                <a:ea typeface="+mj-ea"/>
                <a:cs typeface="+mj-cs"/>
              </a:rPr>
              <a:t/>
            </a:r>
            <a:br>
              <a:rPr lang="ru-RU" sz="3200" dirty="0" smtClean="0">
                <a:solidFill>
                  <a:srgbClr val="002060"/>
                </a:solidFill>
                <a:ea typeface="+mj-ea"/>
                <a:cs typeface="+mj-cs"/>
              </a:rPr>
            </a:br>
            <a:endParaRPr lang="ru-RU"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lgn="ctr">
              <a:buNone/>
            </a:pPr>
            <a:r>
              <a:rPr lang="en-US" sz="3600" dirty="0" smtClean="0"/>
              <a:t>Purpose of work:</a:t>
            </a:r>
            <a:endParaRPr lang="ru-RU" sz="3600" dirty="0" smtClean="0"/>
          </a:p>
          <a:p>
            <a:pPr indent="0">
              <a:buNone/>
            </a:pPr>
            <a:endParaRPr lang="ru-RU" sz="2000" dirty="0" smtClean="0"/>
          </a:p>
          <a:p>
            <a:pPr indent="457200" algn="just">
              <a:spcBef>
                <a:spcPts val="600"/>
              </a:spcBef>
              <a:buNone/>
            </a:pPr>
            <a:r>
              <a:rPr lang="en-US" dirty="0" smtClean="0"/>
              <a:t>Development of a technological method that allows to obtain a single-phase synthesized base corresponding to a given </a:t>
            </a:r>
            <a:r>
              <a:rPr lang="en-US" dirty="0" err="1" smtClean="0"/>
              <a:t>stoichiometric</a:t>
            </a:r>
            <a:r>
              <a:rPr lang="en-US" dirty="0" smtClean="0"/>
              <a:t> composition for the manufacture of high-density ceramics.</a:t>
            </a:r>
            <a:endParaRPr lang="ru-RU" dirty="0" smtClean="0"/>
          </a:p>
          <a:p>
            <a:endParaRPr lang="ru-RU" dirty="0"/>
          </a:p>
        </p:txBody>
      </p:sp>
      <p:pic>
        <p:nvPicPr>
          <p:cNvPr id="5" name="Рисунок 4">
            <a:extLst>
              <a:ext uri="{FF2B5EF4-FFF2-40B4-BE49-F238E27FC236}">
                <a16:creationId xmlns="" xmlns:a16="http://schemas.microsoft.com/office/drawing/2014/main" id="{276CBC9D-1281-4D05-9F6B-7EA516EE5A12}"/>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42844" y="285728"/>
            <a:ext cx="1857356" cy="1329700"/>
          </a:xfrm>
          <a:prstGeom prst="rect">
            <a:avLst/>
          </a:prstGeom>
          <a:effectLst>
            <a:softEdge rad="127000"/>
          </a:effectLst>
        </p:spPr>
      </p:pic>
      <p:pic>
        <p:nvPicPr>
          <p:cNvPr id="6" name="Рисунок 5">
            <a:extLst>
              <a:ext uri="{FF2B5EF4-FFF2-40B4-BE49-F238E27FC236}">
                <a16:creationId xmlns="" xmlns:a16="http://schemas.microsoft.com/office/drawing/2014/main" id="{3334FE23-430F-4F2F-98E8-045894FE7FA7}"/>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7215206" y="285728"/>
            <a:ext cx="1726160" cy="1329700"/>
          </a:xfrm>
          <a:prstGeom prst="rect">
            <a:avLst/>
          </a:prstGeom>
        </p:spPr>
      </p:pic>
      <p:sp>
        <p:nvSpPr>
          <p:cNvPr id="7" name="Прямоугольник 6"/>
          <p:cNvSpPr/>
          <p:nvPr/>
        </p:nvSpPr>
        <p:spPr>
          <a:xfrm>
            <a:off x="8358214" y="5715016"/>
            <a:ext cx="340158" cy="461665"/>
          </a:xfrm>
          <a:prstGeom prst="rect">
            <a:avLst/>
          </a:prstGeom>
        </p:spPr>
        <p:txBody>
          <a:bodyPr wrap="none">
            <a:spAutoFit/>
          </a:bodyPr>
          <a:lstStyle/>
          <a:p>
            <a:fld id="{3D826D70-50E2-41CA-8057-5794793F23D2}" type="slidenum">
              <a:rPr lang="ru-RU" sz="2400" smtClean="0"/>
              <a:pPr/>
              <a:t>5</a:t>
            </a:fld>
            <a:endParaRPr lang="ru-RU" sz="2400" dirty="0"/>
          </a:p>
        </p:txBody>
      </p:sp>
      <p:sp>
        <p:nvSpPr>
          <p:cNvPr id="8" name="Заголовок 7"/>
          <p:cNvSpPr>
            <a:spLocks noGrp="1"/>
          </p:cNvSpPr>
          <p:nvPr>
            <p:ph type="title"/>
          </p:nvPr>
        </p:nvSpPr>
        <p:spPr>
          <a:xfrm>
            <a:off x="428596" y="714356"/>
            <a:ext cx="8229600" cy="1143000"/>
          </a:xfrm>
          <a:prstGeom prst="rect">
            <a:avLst/>
          </a:prstGeom>
        </p:spPr>
        <p:txBody>
          <a:bodyPr wrap="square">
            <a:spAutoFit/>
          </a:bodyPr>
          <a:lstStyle/>
          <a:p>
            <a:pPr algn="ctr"/>
            <a:r>
              <a:rPr lang="en-US" sz="3200" dirty="0" smtClean="0">
                <a:solidFill>
                  <a:prstClr val="black"/>
                </a:solidFill>
                <a:latin typeface="Monotype Corsiva" pitchFamily="66" charset="0"/>
                <a:ea typeface="+mj-ea"/>
                <a:cs typeface="+mj-cs"/>
              </a:rPr>
              <a:t>Southern Federal University </a:t>
            </a:r>
            <a:r>
              <a:rPr lang="ru-RU" sz="3200" dirty="0" smtClean="0">
                <a:solidFill>
                  <a:prstClr val="black"/>
                </a:solidFill>
                <a:latin typeface="Monotype Corsiva" pitchFamily="66" charset="0"/>
                <a:ea typeface="+mj-ea"/>
                <a:cs typeface="+mj-cs"/>
              </a:rPr>
              <a:t/>
            </a:r>
            <a:br>
              <a:rPr lang="ru-RU" sz="3200" dirty="0" smtClean="0">
                <a:solidFill>
                  <a:prstClr val="black"/>
                </a:solidFill>
                <a:latin typeface="Monotype Corsiva" pitchFamily="66" charset="0"/>
                <a:ea typeface="+mj-ea"/>
                <a:cs typeface="+mj-cs"/>
              </a:rPr>
            </a:br>
            <a:r>
              <a:rPr lang="en-US" sz="3200" dirty="0" smtClean="0">
                <a:solidFill>
                  <a:prstClr val="black"/>
                </a:solidFill>
                <a:latin typeface="Monotype Corsiva" pitchFamily="66" charset="0"/>
                <a:ea typeface="+mj-ea"/>
                <a:cs typeface="+mj-cs"/>
              </a:rPr>
              <a:t>Research Institute of Physics</a:t>
            </a:r>
            <a:r>
              <a:rPr lang="ru-RU" sz="3200" dirty="0" smtClean="0">
                <a:solidFill>
                  <a:srgbClr val="002060"/>
                </a:solidFill>
                <a:ea typeface="+mj-ea"/>
                <a:cs typeface="+mj-cs"/>
              </a:rPr>
              <a:t/>
            </a:r>
            <a:br>
              <a:rPr lang="ru-RU" sz="3200" dirty="0" smtClean="0">
                <a:solidFill>
                  <a:srgbClr val="002060"/>
                </a:solidFill>
                <a:ea typeface="+mj-ea"/>
                <a:cs typeface="+mj-cs"/>
              </a:rPr>
            </a:br>
            <a:endParaRPr lang="ru-RU"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pPr algn="ctr">
              <a:buNone/>
            </a:pPr>
            <a:endParaRPr lang="ru-RU" sz="3600" dirty="0" smtClean="0"/>
          </a:p>
          <a:p>
            <a:pPr algn="ctr">
              <a:buNone/>
            </a:pPr>
            <a:r>
              <a:rPr lang="en-US" sz="3600" dirty="0" smtClean="0"/>
              <a:t>Objects </a:t>
            </a:r>
            <a:r>
              <a:rPr lang="en-US" sz="3600" dirty="0" smtClean="0"/>
              <a:t>and methods of obtaining them</a:t>
            </a:r>
            <a:endParaRPr lang="ru-RU" sz="3600" dirty="0" smtClean="0"/>
          </a:p>
          <a:p>
            <a:pPr indent="457200" algn="just">
              <a:buNone/>
            </a:pPr>
            <a:endParaRPr lang="ru-RU" sz="2000" dirty="0" smtClean="0"/>
          </a:p>
          <a:p>
            <a:pPr indent="457200" algn="just">
              <a:buNone/>
            </a:pPr>
            <a:r>
              <a:rPr lang="en-US" dirty="0" smtClean="0"/>
              <a:t>The objects of study in this work are solid solutions based on </a:t>
            </a:r>
            <a:r>
              <a:rPr lang="en-US" dirty="0" err="1" smtClean="0"/>
              <a:t>PbTiO</a:t>
            </a:r>
            <a:r>
              <a:rPr lang="ru-RU" baseline="-25000" dirty="0" smtClean="0"/>
              <a:t>3</a:t>
            </a:r>
            <a:r>
              <a:rPr lang="en-US" dirty="0" smtClean="0"/>
              <a:t> modified with rare-earth oxides.</a:t>
            </a:r>
            <a:r>
              <a:rPr lang="ru-RU" dirty="0" smtClean="0"/>
              <a:t> </a:t>
            </a:r>
            <a:r>
              <a:rPr lang="en-US" dirty="0" smtClean="0"/>
              <a:t>The studied solid solutions were prepared by solid-phase synthesis and subsequent sintering by hot pressing. </a:t>
            </a:r>
            <a:endParaRPr lang="ru-RU" dirty="0" smtClean="0"/>
          </a:p>
          <a:p>
            <a:endParaRPr lang="ru-RU" dirty="0"/>
          </a:p>
        </p:txBody>
      </p:sp>
      <p:pic>
        <p:nvPicPr>
          <p:cNvPr id="5" name="Рисунок 4">
            <a:extLst>
              <a:ext uri="{FF2B5EF4-FFF2-40B4-BE49-F238E27FC236}">
                <a16:creationId xmlns="" xmlns:a16="http://schemas.microsoft.com/office/drawing/2014/main" id="{276CBC9D-1281-4D05-9F6B-7EA516EE5A12}"/>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42844" y="285728"/>
            <a:ext cx="1857356" cy="1329700"/>
          </a:xfrm>
          <a:prstGeom prst="rect">
            <a:avLst/>
          </a:prstGeom>
          <a:effectLst>
            <a:softEdge rad="127000"/>
          </a:effectLst>
        </p:spPr>
      </p:pic>
      <p:pic>
        <p:nvPicPr>
          <p:cNvPr id="6" name="Рисунок 5">
            <a:extLst>
              <a:ext uri="{FF2B5EF4-FFF2-40B4-BE49-F238E27FC236}">
                <a16:creationId xmlns="" xmlns:a16="http://schemas.microsoft.com/office/drawing/2014/main" id="{3334FE23-430F-4F2F-98E8-045894FE7FA7}"/>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7215206" y="285728"/>
            <a:ext cx="1726160" cy="1329700"/>
          </a:xfrm>
          <a:prstGeom prst="rect">
            <a:avLst/>
          </a:prstGeom>
        </p:spPr>
      </p:pic>
      <p:sp>
        <p:nvSpPr>
          <p:cNvPr id="7" name="Прямоугольник 6"/>
          <p:cNvSpPr/>
          <p:nvPr/>
        </p:nvSpPr>
        <p:spPr>
          <a:xfrm>
            <a:off x="8358214" y="5715016"/>
            <a:ext cx="340158" cy="461665"/>
          </a:xfrm>
          <a:prstGeom prst="rect">
            <a:avLst/>
          </a:prstGeom>
        </p:spPr>
        <p:txBody>
          <a:bodyPr wrap="none">
            <a:spAutoFit/>
          </a:bodyPr>
          <a:lstStyle/>
          <a:p>
            <a:fld id="{3D826D70-50E2-41CA-8057-5794793F23D2}" type="slidenum">
              <a:rPr lang="ru-RU" sz="2400" smtClean="0"/>
              <a:pPr/>
              <a:t>6</a:t>
            </a:fld>
            <a:endParaRPr lang="ru-RU" sz="2400" dirty="0"/>
          </a:p>
        </p:txBody>
      </p:sp>
      <p:sp>
        <p:nvSpPr>
          <p:cNvPr id="8" name="Заголовок 7"/>
          <p:cNvSpPr>
            <a:spLocks noGrp="1"/>
          </p:cNvSpPr>
          <p:nvPr>
            <p:ph type="title"/>
          </p:nvPr>
        </p:nvSpPr>
        <p:spPr>
          <a:xfrm>
            <a:off x="428596" y="571480"/>
            <a:ext cx="8229600" cy="1143000"/>
          </a:xfrm>
          <a:prstGeom prst="rect">
            <a:avLst/>
          </a:prstGeom>
        </p:spPr>
        <p:txBody>
          <a:bodyPr wrap="square">
            <a:spAutoFit/>
          </a:bodyPr>
          <a:lstStyle/>
          <a:p>
            <a:pPr algn="ctr"/>
            <a:r>
              <a:rPr lang="en-US" sz="3200" dirty="0" smtClean="0">
                <a:solidFill>
                  <a:prstClr val="black"/>
                </a:solidFill>
                <a:latin typeface="Monotype Corsiva" pitchFamily="66" charset="0"/>
                <a:ea typeface="+mj-ea"/>
                <a:cs typeface="+mj-cs"/>
              </a:rPr>
              <a:t>Southern Federal University </a:t>
            </a:r>
            <a:r>
              <a:rPr lang="ru-RU" sz="3200" dirty="0" smtClean="0">
                <a:solidFill>
                  <a:prstClr val="black"/>
                </a:solidFill>
                <a:latin typeface="Monotype Corsiva" pitchFamily="66" charset="0"/>
                <a:ea typeface="+mj-ea"/>
                <a:cs typeface="+mj-cs"/>
              </a:rPr>
              <a:t/>
            </a:r>
            <a:br>
              <a:rPr lang="ru-RU" sz="3200" dirty="0" smtClean="0">
                <a:solidFill>
                  <a:prstClr val="black"/>
                </a:solidFill>
                <a:latin typeface="Monotype Corsiva" pitchFamily="66" charset="0"/>
                <a:ea typeface="+mj-ea"/>
                <a:cs typeface="+mj-cs"/>
              </a:rPr>
            </a:br>
            <a:r>
              <a:rPr lang="en-US" sz="3200" dirty="0" smtClean="0">
                <a:solidFill>
                  <a:prstClr val="black"/>
                </a:solidFill>
                <a:latin typeface="Monotype Corsiva" pitchFamily="66" charset="0"/>
                <a:ea typeface="+mj-ea"/>
                <a:cs typeface="+mj-cs"/>
              </a:rPr>
              <a:t>Research Institute of Physics</a:t>
            </a:r>
            <a:r>
              <a:rPr lang="ru-RU" sz="3200" dirty="0" smtClean="0">
                <a:solidFill>
                  <a:srgbClr val="002060"/>
                </a:solidFill>
                <a:ea typeface="+mj-ea"/>
                <a:cs typeface="+mj-cs"/>
              </a:rPr>
              <a:t/>
            </a:r>
            <a:br>
              <a:rPr lang="ru-RU" sz="3200" dirty="0" smtClean="0">
                <a:solidFill>
                  <a:srgbClr val="002060"/>
                </a:solidFill>
                <a:ea typeface="+mj-ea"/>
                <a:cs typeface="+mj-cs"/>
              </a:rPr>
            </a:br>
            <a:endParaRPr lang="ru-RU"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77500" lnSpcReduction="20000"/>
          </a:bodyPr>
          <a:lstStyle/>
          <a:p>
            <a:pPr algn="ctr">
              <a:buNone/>
            </a:pPr>
            <a:r>
              <a:rPr lang="en-US" sz="4100" dirty="0" smtClean="0"/>
              <a:t>Object research methods</a:t>
            </a:r>
            <a:endParaRPr lang="ru-RU" sz="4100" dirty="0" smtClean="0"/>
          </a:p>
          <a:p>
            <a:pPr indent="457200" algn="just">
              <a:lnSpc>
                <a:spcPct val="120000"/>
              </a:lnSpc>
              <a:buNone/>
            </a:pPr>
            <a:r>
              <a:rPr lang="ru-RU" sz="4300" dirty="0" smtClean="0"/>
              <a:t>	</a:t>
            </a:r>
            <a:r>
              <a:rPr lang="ru-RU" sz="3600" dirty="0" smtClean="0"/>
              <a:t> </a:t>
            </a:r>
            <a:r>
              <a:rPr lang="en-US" sz="2800" dirty="0" smtClean="0"/>
              <a:t>X-ray studies were carried out by powder diffraction using a DRON-3 </a:t>
            </a:r>
            <a:r>
              <a:rPr lang="en-US" sz="2800" dirty="0" err="1" smtClean="0"/>
              <a:t>diffractometer</a:t>
            </a:r>
            <a:r>
              <a:rPr lang="en-US" sz="2800" dirty="0" smtClean="0"/>
              <a:t> (</a:t>
            </a:r>
            <a:r>
              <a:rPr lang="ru-RU" sz="2800" dirty="0" smtClean="0"/>
              <a:t>Сок</a:t>
            </a:r>
            <a:r>
              <a:rPr lang="ru-RU" sz="2800" i="1" baseline="-25000" dirty="0" smtClean="0"/>
              <a:t>а</a:t>
            </a:r>
            <a:r>
              <a:rPr lang="en-US" sz="2800" dirty="0" smtClean="0"/>
              <a:t> – radiation).</a:t>
            </a:r>
            <a:endParaRPr lang="ru-RU" sz="2800" dirty="0" smtClean="0"/>
          </a:p>
          <a:p>
            <a:pPr marL="324000" indent="457200" algn="just">
              <a:lnSpc>
                <a:spcPct val="120000"/>
              </a:lnSpc>
              <a:buNone/>
            </a:pPr>
            <a:r>
              <a:rPr lang="en-US" sz="2800" dirty="0" smtClean="0"/>
              <a:t>Electrophysical parameters - relative permittivity of polarized samples,</a:t>
            </a:r>
            <a:r>
              <a:rPr lang="ru-RU" sz="2800" i="1" dirty="0" smtClean="0"/>
              <a:t> </a:t>
            </a:r>
            <a:r>
              <a:rPr lang="ru-RU" sz="3300" i="1" dirty="0" smtClean="0"/>
              <a:t>ε</a:t>
            </a:r>
            <a:r>
              <a:rPr lang="ru-RU" sz="3300" baseline="-25000" dirty="0" smtClean="0"/>
              <a:t>33</a:t>
            </a:r>
            <a:r>
              <a:rPr lang="ru-RU" sz="3300" baseline="30000" dirty="0" smtClean="0"/>
              <a:t>Т</a:t>
            </a:r>
            <a:r>
              <a:rPr lang="ru-RU" sz="3300" dirty="0" smtClean="0"/>
              <a:t>/</a:t>
            </a:r>
            <a:r>
              <a:rPr lang="ru-RU" sz="3300" i="1" dirty="0" smtClean="0"/>
              <a:t>ε</a:t>
            </a:r>
            <a:r>
              <a:rPr lang="ru-RU" sz="3300" baseline="-25000" dirty="0" smtClean="0"/>
              <a:t>0</a:t>
            </a:r>
            <a:r>
              <a:rPr lang="en-US" sz="2800" dirty="0" smtClean="0"/>
              <a:t> ,  electromechanical coupling coefficients of radial, </a:t>
            </a:r>
            <a:r>
              <a:rPr lang="en-GB" sz="3300" i="1" dirty="0" smtClean="0"/>
              <a:t>K</a:t>
            </a:r>
            <a:r>
              <a:rPr lang="ru-RU" sz="3300" baseline="-25000" dirty="0" err="1" smtClean="0"/>
              <a:t>р</a:t>
            </a:r>
            <a:r>
              <a:rPr lang="en-US" sz="2800" dirty="0" smtClean="0"/>
              <a:t>, and thickness, </a:t>
            </a:r>
            <a:r>
              <a:rPr lang="en-GB" sz="3300" i="1" dirty="0" smtClean="0"/>
              <a:t>K</a:t>
            </a:r>
            <a:r>
              <a:rPr lang="en-US" sz="3300" baseline="-25000" dirty="0" smtClean="0"/>
              <a:t>t</a:t>
            </a:r>
            <a:r>
              <a:rPr lang="en-US" sz="2800" dirty="0" smtClean="0"/>
              <a:t>, vibration modes, mechanical quality factor, </a:t>
            </a:r>
            <a:r>
              <a:rPr lang="en-US" sz="3300" i="1" dirty="0" smtClean="0"/>
              <a:t>Q</a:t>
            </a:r>
            <a:r>
              <a:rPr lang="ru-RU" sz="3300" baseline="-25000" dirty="0" smtClean="0"/>
              <a:t>м</a:t>
            </a:r>
            <a:r>
              <a:rPr lang="en-US" sz="2800" dirty="0" smtClean="0"/>
              <a:t>; – determined according to IEEE Standard on Piezoelectricity ANSI</a:t>
            </a:r>
            <a:r>
              <a:rPr lang="ru-RU" sz="2800" dirty="0" smtClean="0"/>
              <a:t>/</a:t>
            </a:r>
            <a:r>
              <a:rPr lang="en-US" sz="2800" dirty="0" smtClean="0"/>
              <a:t>IEEE Std</a:t>
            </a:r>
            <a:r>
              <a:rPr lang="ru-RU" sz="2800" dirty="0" smtClean="0"/>
              <a:t> 176-1987</a:t>
            </a:r>
            <a:r>
              <a:rPr lang="en-GB" sz="2800" dirty="0" smtClean="0"/>
              <a:t> </a:t>
            </a:r>
            <a:r>
              <a:rPr lang="en-US" sz="2800" dirty="0" smtClean="0"/>
              <a:t>based on measurements of the material characteristics using an Agilent 4980A precision </a:t>
            </a:r>
            <a:r>
              <a:rPr lang="en-US" sz="2800" dirty="0" err="1" smtClean="0"/>
              <a:t>LCR</a:t>
            </a:r>
            <a:r>
              <a:rPr lang="en-US" sz="2800" dirty="0" smtClean="0"/>
              <a:t> meter and a Wayne Kerr 6500B precision impedance analyzer.</a:t>
            </a:r>
            <a:endParaRPr lang="ru-RU" sz="2800" dirty="0" smtClean="0"/>
          </a:p>
          <a:p>
            <a:pPr algn="ctr">
              <a:buNone/>
            </a:pPr>
            <a:endParaRPr lang="ru-RU" sz="4300" dirty="0" smtClean="0"/>
          </a:p>
          <a:p>
            <a:endParaRPr lang="ru-RU" sz="4300" dirty="0"/>
          </a:p>
        </p:txBody>
      </p:sp>
      <p:pic>
        <p:nvPicPr>
          <p:cNvPr id="8" name="Рисунок 7">
            <a:extLst>
              <a:ext uri="{FF2B5EF4-FFF2-40B4-BE49-F238E27FC236}">
                <a16:creationId xmlns="" xmlns:a16="http://schemas.microsoft.com/office/drawing/2014/main" id="{276CBC9D-1281-4D05-9F6B-7EA516EE5A12}"/>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42844" y="285728"/>
            <a:ext cx="1857356" cy="1329700"/>
          </a:xfrm>
          <a:prstGeom prst="rect">
            <a:avLst/>
          </a:prstGeom>
          <a:effectLst>
            <a:softEdge rad="127000"/>
          </a:effectLst>
        </p:spPr>
      </p:pic>
      <p:pic>
        <p:nvPicPr>
          <p:cNvPr id="9" name="Рисунок 8">
            <a:extLst>
              <a:ext uri="{FF2B5EF4-FFF2-40B4-BE49-F238E27FC236}">
                <a16:creationId xmlns="" xmlns:a16="http://schemas.microsoft.com/office/drawing/2014/main" id="{3334FE23-430F-4F2F-98E8-045894FE7FA7}"/>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7215206" y="285728"/>
            <a:ext cx="1726160" cy="1329700"/>
          </a:xfrm>
          <a:prstGeom prst="rect">
            <a:avLst/>
          </a:prstGeom>
        </p:spPr>
      </p:pic>
      <p:sp>
        <p:nvSpPr>
          <p:cNvPr id="10" name="Прямоугольник 9"/>
          <p:cNvSpPr/>
          <p:nvPr/>
        </p:nvSpPr>
        <p:spPr>
          <a:xfrm>
            <a:off x="8358214" y="5715016"/>
            <a:ext cx="340158" cy="461665"/>
          </a:xfrm>
          <a:prstGeom prst="rect">
            <a:avLst/>
          </a:prstGeom>
        </p:spPr>
        <p:txBody>
          <a:bodyPr wrap="none">
            <a:spAutoFit/>
          </a:bodyPr>
          <a:lstStyle/>
          <a:p>
            <a:fld id="{3D826D70-50E2-41CA-8057-5794793F23D2}" type="slidenum">
              <a:rPr lang="ru-RU" sz="2400" smtClean="0"/>
              <a:pPr/>
              <a:t>7</a:t>
            </a:fld>
            <a:endParaRPr lang="ru-RU" sz="2400" dirty="0"/>
          </a:p>
        </p:txBody>
      </p:sp>
      <p:sp>
        <p:nvSpPr>
          <p:cNvPr id="12" name="Заголовок 11"/>
          <p:cNvSpPr>
            <a:spLocks noGrp="1"/>
          </p:cNvSpPr>
          <p:nvPr>
            <p:ph type="title"/>
          </p:nvPr>
        </p:nvSpPr>
        <p:spPr>
          <a:xfrm>
            <a:off x="428596" y="571480"/>
            <a:ext cx="8229600" cy="1143000"/>
          </a:xfrm>
          <a:prstGeom prst="rect">
            <a:avLst/>
          </a:prstGeom>
        </p:spPr>
        <p:txBody>
          <a:bodyPr wrap="square">
            <a:spAutoFit/>
          </a:bodyPr>
          <a:lstStyle/>
          <a:p>
            <a:pPr algn="ctr"/>
            <a:r>
              <a:rPr lang="en-US" sz="3200" dirty="0" smtClean="0">
                <a:solidFill>
                  <a:prstClr val="black"/>
                </a:solidFill>
                <a:latin typeface="Monotype Corsiva" pitchFamily="66" charset="0"/>
                <a:ea typeface="+mj-ea"/>
                <a:cs typeface="+mj-cs"/>
              </a:rPr>
              <a:t>Southern Federal University </a:t>
            </a:r>
            <a:r>
              <a:rPr lang="ru-RU" sz="3200" dirty="0" smtClean="0">
                <a:solidFill>
                  <a:prstClr val="black"/>
                </a:solidFill>
                <a:latin typeface="Monotype Corsiva" pitchFamily="66" charset="0"/>
                <a:ea typeface="+mj-ea"/>
                <a:cs typeface="+mj-cs"/>
              </a:rPr>
              <a:t/>
            </a:r>
            <a:br>
              <a:rPr lang="ru-RU" sz="3200" dirty="0" smtClean="0">
                <a:solidFill>
                  <a:prstClr val="black"/>
                </a:solidFill>
                <a:latin typeface="Monotype Corsiva" pitchFamily="66" charset="0"/>
                <a:ea typeface="+mj-ea"/>
                <a:cs typeface="+mj-cs"/>
              </a:rPr>
            </a:br>
            <a:r>
              <a:rPr lang="en-US" sz="3200" dirty="0" smtClean="0">
                <a:solidFill>
                  <a:prstClr val="black"/>
                </a:solidFill>
                <a:latin typeface="Monotype Corsiva" pitchFamily="66" charset="0"/>
                <a:ea typeface="+mj-ea"/>
                <a:cs typeface="+mj-cs"/>
              </a:rPr>
              <a:t>Research Institute of Physics</a:t>
            </a:r>
            <a:r>
              <a:rPr lang="ru-RU" sz="3200" dirty="0" smtClean="0">
                <a:solidFill>
                  <a:srgbClr val="002060"/>
                </a:solidFill>
                <a:ea typeface="+mj-ea"/>
                <a:cs typeface="+mj-cs"/>
              </a:rPr>
              <a:t/>
            </a:r>
            <a:br>
              <a:rPr lang="ru-RU" sz="3200" dirty="0" smtClean="0">
                <a:solidFill>
                  <a:srgbClr val="002060"/>
                </a:solidFill>
                <a:ea typeface="+mj-ea"/>
                <a:cs typeface="+mj-cs"/>
              </a:rPr>
            </a:br>
            <a:endParaRPr lang="ru-RU"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lnSpcReduction="20000"/>
          </a:bodyPr>
          <a:lstStyle/>
          <a:p>
            <a:pPr marL="324000" lvl="0" algn="ctr">
              <a:buNone/>
            </a:pPr>
            <a:r>
              <a:rPr lang="ru-RU" sz="3500" dirty="0" err="1" smtClean="0"/>
              <a:t>Experimental</a:t>
            </a:r>
            <a:r>
              <a:rPr lang="ru-RU" sz="3500" dirty="0" smtClean="0"/>
              <a:t> </a:t>
            </a:r>
            <a:r>
              <a:rPr lang="ru-RU" sz="3500" dirty="0" err="1" smtClean="0"/>
              <a:t>results</a:t>
            </a:r>
            <a:r>
              <a:rPr lang="ru-RU" sz="3500" dirty="0" smtClean="0"/>
              <a:t> </a:t>
            </a:r>
            <a:r>
              <a:rPr lang="ru-RU" sz="3500" dirty="0" err="1" smtClean="0"/>
              <a:t>and</a:t>
            </a:r>
            <a:r>
              <a:rPr lang="ru-RU" sz="3500" dirty="0" smtClean="0"/>
              <a:t> </a:t>
            </a:r>
            <a:r>
              <a:rPr lang="ru-RU" sz="3500" dirty="0" err="1" smtClean="0"/>
              <a:t>discussion</a:t>
            </a:r>
            <a:endParaRPr lang="ru-RU" sz="3500" dirty="0" smtClean="0"/>
          </a:p>
          <a:p>
            <a:pPr indent="457200" algn="just">
              <a:lnSpc>
                <a:spcPct val="110000"/>
              </a:lnSpc>
              <a:buNone/>
            </a:pPr>
            <a:r>
              <a:rPr lang="en-US" sz="2300" dirty="0" smtClean="0"/>
              <a:t>A </a:t>
            </a:r>
            <a:r>
              <a:rPr lang="en-US" sz="2300" dirty="0" smtClean="0"/>
              <a:t>technological method has been developed for the production of FPM based on lead </a:t>
            </a:r>
            <a:r>
              <a:rPr lang="en-US" sz="2300" dirty="0" err="1" smtClean="0"/>
              <a:t>titanate</a:t>
            </a:r>
            <a:r>
              <a:rPr lang="en-US" sz="2300" dirty="0" smtClean="0"/>
              <a:t> with additives of rare-earth oxides, which is presented step by step by the example of the composition </a:t>
            </a:r>
            <a:r>
              <a:rPr lang="en-US" sz="2300" dirty="0" err="1" smtClean="0"/>
              <a:t>Pb</a:t>
            </a:r>
            <a:r>
              <a:rPr lang="ru-RU" sz="2300" baseline="-25000" dirty="0" smtClean="0"/>
              <a:t>0.88</a:t>
            </a:r>
            <a:r>
              <a:rPr lang="en-US" sz="2300" dirty="0" err="1" smtClean="0"/>
              <a:t>Nd</a:t>
            </a:r>
            <a:r>
              <a:rPr lang="ru-RU" sz="2300" baseline="-25000" dirty="0" smtClean="0"/>
              <a:t>0.1</a:t>
            </a:r>
            <a:r>
              <a:rPr lang="en-US" sz="2300" dirty="0" smtClean="0"/>
              <a:t>Ti</a:t>
            </a:r>
            <a:r>
              <a:rPr lang="ru-RU" sz="2300" baseline="-25000" dirty="0" smtClean="0"/>
              <a:t>0.92</a:t>
            </a:r>
            <a:r>
              <a:rPr lang="en-US" sz="2300" dirty="0" err="1" smtClean="0"/>
              <a:t>Mn</a:t>
            </a:r>
            <a:r>
              <a:rPr lang="ru-RU" sz="2300" baseline="-25000" dirty="0" smtClean="0"/>
              <a:t>0.02</a:t>
            </a:r>
            <a:r>
              <a:rPr lang="en-US" sz="2300" dirty="0" smtClean="0"/>
              <a:t>In</a:t>
            </a:r>
            <a:r>
              <a:rPr lang="ru-RU" sz="2300" baseline="-25000" dirty="0" smtClean="0"/>
              <a:t>0.06</a:t>
            </a:r>
            <a:r>
              <a:rPr lang="en-US" sz="2300" dirty="0" smtClean="0"/>
              <a:t>O</a:t>
            </a:r>
            <a:r>
              <a:rPr lang="ru-RU" sz="2300" baseline="-25000" dirty="0" smtClean="0"/>
              <a:t>3</a:t>
            </a:r>
            <a:r>
              <a:rPr lang="ru-RU" sz="2300" dirty="0" smtClean="0"/>
              <a:t>. </a:t>
            </a:r>
            <a:r>
              <a:rPr lang="en-US" sz="2300" dirty="0" smtClean="0"/>
              <a:t>The product synthesized at 1123 K for 2 hours is divided into a series of samples and subjected to successive firing for 2 hours, starting from the synthesis temperature with a fixed step (25–50 degrees). After each firing, X-ray control of the absence of ballast phases is carried out, the symmetry of the crystal lattice is determined and the parameters of the unit cell are calculated. According to the results of the study, the optimal firing temperature </a:t>
            </a:r>
            <a:r>
              <a:rPr lang="en-US" sz="2300" i="1" dirty="0" smtClean="0"/>
              <a:t>T</a:t>
            </a:r>
            <a:r>
              <a:rPr lang="en-US" sz="2300" baseline="-25000" dirty="0" smtClean="0"/>
              <a:t>0</a:t>
            </a:r>
            <a:r>
              <a:rPr lang="en-US" sz="2300" dirty="0" smtClean="0"/>
              <a:t> is selected, above which the change in structural parameters stops, that is, complete dissolution of the original components occurs.</a:t>
            </a:r>
            <a:endParaRPr lang="ru-RU" sz="2300" dirty="0" smtClean="0"/>
          </a:p>
          <a:p>
            <a:pPr indent="457200" algn="just">
              <a:lnSpc>
                <a:spcPct val="110000"/>
              </a:lnSpc>
              <a:buNone/>
            </a:pPr>
            <a:r>
              <a:rPr lang="ru-RU" sz="2200" dirty="0" smtClean="0"/>
              <a:t> </a:t>
            </a:r>
          </a:p>
          <a:p>
            <a:pPr indent="0" algn="just">
              <a:buNone/>
            </a:pPr>
            <a:endParaRPr lang="ru-RU" sz="2000" dirty="0" smtClean="0"/>
          </a:p>
          <a:p>
            <a:pPr indent="0" algn="just">
              <a:buNone/>
            </a:pPr>
            <a:endParaRPr lang="ru-RU" sz="2000" dirty="0" smtClean="0"/>
          </a:p>
          <a:p>
            <a:pPr algn="ctr"/>
            <a:endParaRPr lang="ru-RU" sz="2000" dirty="0"/>
          </a:p>
        </p:txBody>
      </p:sp>
      <p:pic>
        <p:nvPicPr>
          <p:cNvPr id="5" name="Рисунок 4">
            <a:extLst>
              <a:ext uri="{FF2B5EF4-FFF2-40B4-BE49-F238E27FC236}">
                <a16:creationId xmlns="" xmlns:a16="http://schemas.microsoft.com/office/drawing/2014/main" id="{276CBC9D-1281-4D05-9F6B-7EA516EE5A12}"/>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42844" y="285728"/>
            <a:ext cx="1857356" cy="1329700"/>
          </a:xfrm>
          <a:prstGeom prst="rect">
            <a:avLst/>
          </a:prstGeom>
          <a:effectLst>
            <a:softEdge rad="127000"/>
          </a:effectLst>
        </p:spPr>
      </p:pic>
      <p:pic>
        <p:nvPicPr>
          <p:cNvPr id="6" name="Рисунок 5">
            <a:extLst>
              <a:ext uri="{FF2B5EF4-FFF2-40B4-BE49-F238E27FC236}">
                <a16:creationId xmlns="" xmlns:a16="http://schemas.microsoft.com/office/drawing/2014/main" id="{3334FE23-430F-4F2F-98E8-045894FE7FA7}"/>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7215206" y="285728"/>
            <a:ext cx="1726160" cy="1329700"/>
          </a:xfrm>
          <a:prstGeom prst="rect">
            <a:avLst/>
          </a:prstGeom>
        </p:spPr>
      </p:pic>
      <p:sp>
        <p:nvSpPr>
          <p:cNvPr id="10" name="Прямоугольник 9"/>
          <p:cNvSpPr/>
          <p:nvPr/>
        </p:nvSpPr>
        <p:spPr>
          <a:xfrm>
            <a:off x="8286776" y="5715016"/>
            <a:ext cx="340158" cy="461665"/>
          </a:xfrm>
          <a:prstGeom prst="rect">
            <a:avLst/>
          </a:prstGeom>
        </p:spPr>
        <p:txBody>
          <a:bodyPr wrap="none">
            <a:spAutoFit/>
          </a:bodyPr>
          <a:lstStyle/>
          <a:p>
            <a:fld id="{3D826D70-50E2-41CA-8057-5794793F23D2}" type="slidenum">
              <a:rPr lang="ru-RU" sz="2400" smtClean="0"/>
              <a:pPr/>
              <a:t>8</a:t>
            </a:fld>
            <a:endParaRPr lang="ru-RU" sz="2400" dirty="0"/>
          </a:p>
        </p:txBody>
      </p:sp>
      <p:sp>
        <p:nvSpPr>
          <p:cNvPr id="8" name="Заголовок 7"/>
          <p:cNvSpPr>
            <a:spLocks noGrp="1"/>
          </p:cNvSpPr>
          <p:nvPr>
            <p:ph type="title"/>
          </p:nvPr>
        </p:nvSpPr>
        <p:spPr>
          <a:xfrm>
            <a:off x="428596" y="571480"/>
            <a:ext cx="8229600" cy="1143000"/>
          </a:xfrm>
          <a:prstGeom prst="rect">
            <a:avLst/>
          </a:prstGeom>
        </p:spPr>
        <p:txBody>
          <a:bodyPr wrap="square">
            <a:spAutoFit/>
          </a:bodyPr>
          <a:lstStyle/>
          <a:p>
            <a:pPr algn="ctr"/>
            <a:r>
              <a:rPr lang="en-US" sz="3200" dirty="0" smtClean="0">
                <a:solidFill>
                  <a:prstClr val="black"/>
                </a:solidFill>
                <a:latin typeface="Monotype Corsiva" pitchFamily="66" charset="0"/>
                <a:ea typeface="+mj-ea"/>
                <a:cs typeface="+mj-cs"/>
              </a:rPr>
              <a:t>Southern Federal University </a:t>
            </a:r>
            <a:r>
              <a:rPr lang="ru-RU" sz="3200" dirty="0" smtClean="0">
                <a:solidFill>
                  <a:prstClr val="black"/>
                </a:solidFill>
                <a:latin typeface="Monotype Corsiva" pitchFamily="66" charset="0"/>
                <a:ea typeface="+mj-ea"/>
                <a:cs typeface="+mj-cs"/>
              </a:rPr>
              <a:t/>
            </a:r>
            <a:br>
              <a:rPr lang="ru-RU" sz="3200" dirty="0" smtClean="0">
                <a:solidFill>
                  <a:prstClr val="black"/>
                </a:solidFill>
                <a:latin typeface="Monotype Corsiva" pitchFamily="66" charset="0"/>
                <a:ea typeface="+mj-ea"/>
                <a:cs typeface="+mj-cs"/>
              </a:rPr>
            </a:br>
            <a:r>
              <a:rPr lang="en-US" sz="3200" dirty="0" smtClean="0">
                <a:solidFill>
                  <a:prstClr val="black"/>
                </a:solidFill>
                <a:latin typeface="Monotype Corsiva" pitchFamily="66" charset="0"/>
                <a:ea typeface="+mj-ea"/>
                <a:cs typeface="+mj-cs"/>
              </a:rPr>
              <a:t>Research Institute of Physics</a:t>
            </a:r>
            <a:r>
              <a:rPr lang="ru-RU" sz="3200" dirty="0" smtClean="0">
                <a:solidFill>
                  <a:srgbClr val="002060"/>
                </a:solidFill>
                <a:ea typeface="+mj-ea"/>
                <a:cs typeface="+mj-cs"/>
              </a:rPr>
              <a:t/>
            </a:r>
            <a:br>
              <a:rPr lang="ru-RU" sz="3200" dirty="0" smtClean="0">
                <a:solidFill>
                  <a:srgbClr val="002060"/>
                </a:solidFill>
                <a:ea typeface="+mj-ea"/>
                <a:cs typeface="+mj-cs"/>
              </a:rPr>
            </a:br>
            <a:endParaRPr lang="ru-RU"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pPr indent="457200" algn="just">
              <a:buNone/>
            </a:pPr>
            <a:r>
              <a:rPr lang="en-US" sz="2200" dirty="0" smtClean="0"/>
              <a:t>After that, additional firing of the entire mass of the synthesized product is carried out for 1.5–2.0 hours at a temperature lying in the range (</a:t>
            </a:r>
            <a:r>
              <a:rPr lang="ru-RU" sz="2200" i="1" dirty="0" smtClean="0"/>
              <a:t>Т</a:t>
            </a:r>
            <a:r>
              <a:rPr lang="en-US" sz="2200" baseline="-25000" dirty="0" smtClean="0"/>
              <a:t>0</a:t>
            </a:r>
            <a:r>
              <a:rPr lang="en-US" sz="2200" dirty="0" smtClean="0"/>
              <a:t> ± 25) deg. (For the indicated composition </a:t>
            </a:r>
            <a:r>
              <a:rPr lang="ru-RU" sz="2200" i="1" dirty="0" smtClean="0"/>
              <a:t>Т</a:t>
            </a:r>
            <a:r>
              <a:rPr lang="en-US" sz="2200" baseline="-25000" dirty="0" smtClean="0"/>
              <a:t>0</a:t>
            </a:r>
            <a:r>
              <a:rPr lang="en-US" sz="2200" dirty="0" smtClean="0"/>
              <a:t> = 1503 K). Next, the samples are sintered in an air atmosphere by the method of hot pressing.</a:t>
            </a:r>
            <a:r>
              <a:rPr lang="ru-RU" sz="2200" dirty="0" smtClean="0"/>
              <a:t> </a:t>
            </a:r>
          </a:p>
          <a:p>
            <a:pPr indent="457200" algn="just">
              <a:buNone/>
            </a:pPr>
            <a:r>
              <a:rPr lang="en-US" sz="2200" dirty="0" smtClean="0"/>
              <a:t>The use of the developed technological procedure for the production of ceramics based on lead </a:t>
            </a:r>
            <a:r>
              <a:rPr lang="en-US" sz="2200" dirty="0" err="1" smtClean="0"/>
              <a:t>titanate</a:t>
            </a:r>
            <a:r>
              <a:rPr lang="en-US" sz="2200" dirty="0" smtClean="0"/>
              <a:t> with additives of rare-earth oxides leads to an increase in the coefficient of electromechanical coupling (</a:t>
            </a:r>
            <a:r>
              <a:rPr lang="en-US" sz="2200" i="1" dirty="0" smtClean="0"/>
              <a:t>K</a:t>
            </a:r>
            <a:r>
              <a:rPr lang="en-US" sz="2200" baseline="-25000" dirty="0" smtClean="0"/>
              <a:t>t</a:t>
            </a:r>
            <a:r>
              <a:rPr lang="en-US" sz="2200" dirty="0" smtClean="0"/>
              <a:t>) and anisotropy of piezoelectric parameters (</a:t>
            </a:r>
            <a:r>
              <a:rPr lang="en-US" sz="2200" i="1" dirty="0" smtClean="0"/>
              <a:t>K</a:t>
            </a:r>
            <a:r>
              <a:rPr lang="en-US" sz="2200" baseline="-25000" dirty="0" smtClean="0"/>
              <a:t>t</a:t>
            </a:r>
            <a:r>
              <a:rPr lang="en-US" sz="2200" dirty="0" smtClean="0"/>
              <a:t>/</a:t>
            </a:r>
            <a:r>
              <a:rPr lang="en-US" sz="2200" i="1" dirty="0" smtClean="0"/>
              <a:t>K</a:t>
            </a:r>
            <a:r>
              <a:rPr lang="ru-RU" sz="2200" baseline="-25000" dirty="0" err="1" smtClean="0"/>
              <a:t>р</a:t>
            </a:r>
            <a:r>
              <a:rPr lang="en-US" sz="2200" dirty="0" smtClean="0"/>
              <a:t>) with practically invariable values of the dielectric constant </a:t>
            </a:r>
            <a:r>
              <a:rPr lang="ru-RU" sz="2200" dirty="0" smtClean="0"/>
              <a:t>(</a:t>
            </a:r>
            <a:r>
              <a:rPr lang="ru-RU" sz="2200" i="1" dirty="0" smtClean="0"/>
              <a:t>ε</a:t>
            </a:r>
            <a:r>
              <a:rPr lang="ru-RU" sz="2200" baseline="-25000" dirty="0" smtClean="0"/>
              <a:t>33</a:t>
            </a:r>
            <a:r>
              <a:rPr lang="ru-RU" sz="2200" baseline="30000" dirty="0" smtClean="0"/>
              <a:t>Т</a:t>
            </a:r>
            <a:r>
              <a:rPr lang="ru-RU" sz="2200" dirty="0" smtClean="0"/>
              <a:t>/</a:t>
            </a:r>
            <a:r>
              <a:rPr lang="ru-RU" sz="2200" i="1" dirty="0" smtClean="0"/>
              <a:t>ε</a:t>
            </a:r>
            <a:r>
              <a:rPr lang="ru-RU" sz="2200" baseline="-25000" dirty="0" smtClean="0"/>
              <a:t>0</a:t>
            </a:r>
            <a:r>
              <a:rPr lang="ru-RU" sz="2200" dirty="0" smtClean="0"/>
              <a:t>) </a:t>
            </a:r>
            <a:r>
              <a:rPr lang="en-US" sz="2200" dirty="0" smtClean="0"/>
              <a:t>and mechanical quality factor </a:t>
            </a:r>
            <a:r>
              <a:rPr lang="ru-RU" sz="2200" dirty="0" smtClean="0"/>
              <a:t>(</a:t>
            </a:r>
            <a:r>
              <a:rPr lang="en-US" sz="2200" i="1" dirty="0" smtClean="0"/>
              <a:t>Q</a:t>
            </a:r>
            <a:r>
              <a:rPr lang="ru-RU" sz="2200" baseline="-25000" dirty="0" smtClean="0"/>
              <a:t>м</a:t>
            </a:r>
            <a:r>
              <a:rPr lang="ru-RU" sz="2200" dirty="0" smtClean="0"/>
              <a:t>) </a:t>
            </a:r>
            <a:r>
              <a:rPr lang="en-US" sz="2200" dirty="0" smtClean="0"/>
              <a:t>of </a:t>
            </a:r>
            <a:r>
              <a:rPr lang="en-US" sz="2200" dirty="0" smtClean="0"/>
              <a:t>objects. The table shows comparative data for materials made by two methods. </a:t>
            </a:r>
            <a:endParaRPr lang="ru-RU" sz="2200" dirty="0" smtClean="0"/>
          </a:p>
          <a:p>
            <a:pPr indent="0" algn="just">
              <a:buNone/>
            </a:pPr>
            <a:endParaRPr lang="ru-RU" sz="1800" dirty="0" smtClean="0"/>
          </a:p>
          <a:p>
            <a:endParaRPr lang="ru-RU" dirty="0"/>
          </a:p>
        </p:txBody>
      </p:sp>
      <p:pic>
        <p:nvPicPr>
          <p:cNvPr id="5" name="Рисунок 4">
            <a:extLst>
              <a:ext uri="{FF2B5EF4-FFF2-40B4-BE49-F238E27FC236}">
                <a16:creationId xmlns="" xmlns:a16="http://schemas.microsoft.com/office/drawing/2014/main" id="{276CBC9D-1281-4D05-9F6B-7EA516EE5A12}"/>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42844" y="285728"/>
            <a:ext cx="1857356" cy="1329700"/>
          </a:xfrm>
          <a:prstGeom prst="rect">
            <a:avLst/>
          </a:prstGeom>
          <a:effectLst>
            <a:softEdge rad="127000"/>
          </a:effectLst>
        </p:spPr>
      </p:pic>
      <p:pic>
        <p:nvPicPr>
          <p:cNvPr id="6" name="Рисунок 5">
            <a:extLst>
              <a:ext uri="{FF2B5EF4-FFF2-40B4-BE49-F238E27FC236}">
                <a16:creationId xmlns="" xmlns:a16="http://schemas.microsoft.com/office/drawing/2014/main" id="{3334FE23-430F-4F2F-98E8-045894FE7FA7}"/>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7215206" y="285728"/>
            <a:ext cx="1726160" cy="1329700"/>
          </a:xfrm>
          <a:prstGeom prst="rect">
            <a:avLst/>
          </a:prstGeom>
        </p:spPr>
      </p:pic>
      <p:sp>
        <p:nvSpPr>
          <p:cNvPr id="8" name="Прямоугольник 7"/>
          <p:cNvSpPr/>
          <p:nvPr/>
        </p:nvSpPr>
        <p:spPr>
          <a:xfrm>
            <a:off x="8429652" y="5715016"/>
            <a:ext cx="340158" cy="461665"/>
          </a:xfrm>
          <a:prstGeom prst="rect">
            <a:avLst/>
          </a:prstGeom>
        </p:spPr>
        <p:txBody>
          <a:bodyPr wrap="none">
            <a:spAutoFit/>
          </a:bodyPr>
          <a:lstStyle/>
          <a:p>
            <a:fld id="{3D826D70-50E2-41CA-8057-5794793F23D2}" type="slidenum">
              <a:rPr lang="ru-RU" sz="2400" smtClean="0"/>
              <a:pPr/>
              <a:t>9</a:t>
            </a:fld>
            <a:endParaRPr lang="ru-RU" sz="2400" dirty="0"/>
          </a:p>
        </p:txBody>
      </p:sp>
      <p:sp>
        <p:nvSpPr>
          <p:cNvPr id="9" name="Заголовок 8"/>
          <p:cNvSpPr>
            <a:spLocks noGrp="1"/>
          </p:cNvSpPr>
          <p:nvPr>
            <p:ph type="title"/>
          </p:nvPr>
        </p:nvSpPr>
        <p:spPr>
          <a:xfrm>
            <a:off x="357158" y="571480"/>
            <a:ext cx="8229600" cy="1143000"/>
          </a:xfrm>
          <a:prstGeom prst="rect">
            <a:avLst/>
          </a:prstGeom>
        </p:spPr>
        <p:txBody>
          <a:bodyPr wrap="square">
            <a:spAutoFit/>
          </a:bodyPr>
          <a:lstStyle/>
          <a:p>
            <a:pPr algn="ctr"/>
            <a:r>
              <a:rPr lang="en-US" sz="3200" dirty="0" smtClean="0">
                <a:solidFill>
                  <a:prstClr val="black"/>
                </a:solidFill>
                <a:latin typeface="Monotype Corsiva" pitchFamily="66" charset="0"/>
                <a:ea typeface="+mj-ea"/>
                <a:cs typeface="+mj-cs"/>
              </a:rPr>
              <a:t>Southern Federal University </a:t>
            </a:r>
            <a:r>
              <a:rPr lang="ru-RU" sz="3200" dirty="0" smtClean="0">
                <a:solidFill>
                  <a:prstClr val="black"/>
                </a:solidFill>
                <a:latin typeface="Monotype Corsiva" pitchFamily="66" charset="0"/>
                <a:ea typeface="+mj-ea"/>
                <a:cs typeface="+mj-cs"/>
              </a:rPr>
              <a:t/>
            </a:r>
            <a:br>
              <a:rPr lang="ru-RU" sz="3200" dirty="0" smtClean="0">
                <a:solidFill>
                  <a:prstClr val="black"/>
                </a:solidFill>
                <a:latin typeface="Monotype Corsiva" pitchFamily="66" charset="0"/>
                <a:ea typeface="+mj-ea"/>
                <a:cs typeface="+mj-cs"/>
              </a:rPr>
            </a:br>
            <a:r>
              <a:rPr lang="en-US" sz="3200" dirty="0" smtClean="0">
                <a:solidFill>
                  <a:prstClr val="black"/>
                </a:solidFill>
                <a:latin typeface="Monotype Corsiva" pitchFamily="66" charset="0"/>
                <a:ea typeface="+mj-ea"/>
                <a:cs typeface="+mj-cs"/>
              </a:rPr>
              <a:t>Research Institute of Physics</a:t>
            </a:r>
            <a:r>
              <a:rPr lang="ru-RU" sz="3200" dirty="0" smtClean="0">
                <a:solidFill>
                  <a:srgbClr val="002060"/>
                </a:solidFill>
                <a:ea typeface="+mj-ea"/>
                <a:cs typeface="+mj-cs"/>
              </a:rPr>
              <a:t/>
            </a:r>
            <a:br>
              <a:rPr lang="ru-RU" sz="3200" dirty="0" smtClean="0">
                <a:solidFill>
                  <a:srgbClr val="002060"/>
                </a:solidFill>
                <a:ea typeface="+mj-ea"/>
                <a:cs typeface="+mj-cs"/>
              </a:rPr>
            </a:br>
            <a:endParaRPr lang="ru-RU" sz="3200"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545</TotalTime>
  <Words>1000</Words>
  <PresentationFormat>Экран (4:3)</PresentationFormat>
  <Paragraphs>74</Paragraphs>
  <Slides>13</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 Office</vt:lpstr>
      <vt:lpstr>Features of the technology for producing multicomponent ferropiezoelectric materials  </vt:lpstr>
      <vt:lpstr> Relevance </vt:lpstr>
      <vt:lpstr> Southern Federal University  Research Institute of Physics </vt:lpstr>
      <vt:lpstr>Southern Federal University  Research Institute of Physics </vt:lpstr>
      <vt:lpstr>Southern Federal University  Research Institute of Physics </vt:lpstr>
      <vt:lpstr>Southern Federal University  Research Institute of Physics </vt:lpstr>
      <vt:lpstr>Southern Federal University  Research Institute of Physics </vt:lpstr>
      <vt:lpstr>Southern Federal University  Research Institute of Physics </vt:lpstr>
      <vt:lpstr>Southern Federal University  Research Institute of Physics </vt:lpstr>
      <vt:lpstr>Southern Federal University  Research Institute of Physics </vt:lpstr>
      <vt:lpstr>Southern Federal University  Research Institute of Physics </vt:lpstr>
      <vt:lpstr>Southern Federal University  Research Institute of Physics </vt:lpstr>
      <vt:lpstr>Southern Federal University  Research Institute of Physics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ЮЖНЫЙ ФЕДЕРАЛЬНЫЙ     УНИВЕРСИТЕТ  НАУЧНО-ИССЛЕДОВАТЕЛЬСКИЙ ИНСТИТУТ ФИЗИКИ.  </dc:title>
  <cp:lastModifiedBy>1</cp:lastModifiedBy>
  <cp:revision>76</cp:revision>
  <dcterms:modified xsi:type="dcterms:W3CDTF">2021-05-10T09:10:57Z</dcterms:modified>
</cp:coreProperties>
</file>