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2" r:id="rId4"/>
    <p:sldId id="283" r:id="rId5"/>
    <p:sldId id="284" r:id="rId6"/>
    <p:sldId id="285" r:id="rId7"/>
    <p:sldId id="287" r:id="rId8"/>
    <p:sldId id="286" r:id="rId9"/>
    <p:sldId id="289" r:id="rId10"/>
    <p:sldId id="292" r:id="rId11"/>
    <p:sldId id="260" r:id="rId12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DCC"/>
    <a:srgbClr val="008080"/>
    <a:srgbClr val="339966"/>
    <a:srgbClr val="BEB9CD"/>
    <a:srgbClr val="CCCCFF"/>
    <a:srgbClr val="6699FF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3F868-DDF9-4A3B-B9F0-F3E9400083D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C97C-0F8B-48E3-ADCE-6FC04BE35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4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480-E528-40A2-A7B2-4801495CF3E7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6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3F80-397F-49D0-8D9F-F632178EF8D4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8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30A9-D472-4A20-8C4C-49002A6482DC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7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45CE-98ED-49B1-BF4E-6FF75AE9FD11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9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E60F-7316-42D6-9572-4AABDE322C5F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3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815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43815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6A2C-6752-4B65-8ED8-E98C8BBEE982}" type="datetime1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5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B765-1577-4B37-B95B-2B57325673C9}" type="datetime1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9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AE19-547C-4481-812B-F24C7F8FBFD9}" type="datetime1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0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2E6A-22F6-488A-8207-AF8C67754E53}" type="datetime1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4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C956-A3B0-4041-B788-A37E5CCF1BAD}" type="datetime1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7481-FB2C-457D-BCF6-D5CE05219218}" type="datetime1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0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3783A-6968-4B2B-8A0B-061B2D2C9BD4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07773-BF4E-48C3-9647-EAB4C4811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6.png"/><Relationship Id="rId5" Type="http://schemas.openxmlformats.org/officeDocument/2006/relationships/image" Target="../media/image22.jpeg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6480000"/>
            <a:chOff x="0" y="0"/>
            <a:chExt cx="9144000" cy="51435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gradFill>
              <a:gsLst>
                <a:gs pos="0">
                  <a:srgbClr val="008080"/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gradFill>
              <a:gsLst>
                <a:gs pos="0">
                  <a:srgbClr val="769DCC"/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5566" y="2180861"/>
            <a:ext cx="8712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cs typeface="Times New Roman" panose="02020603050405020304" pitchFamily="18" charset="0"/>
              </a:rPr>
              <a:t>Диэлектрические 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cs typeface="Times New Roman" panose="02020603050405020304" pitchFamily="18" charset="0"/>
              </a:rPr>
              <a:t>свойства нанокомпозитов </a:t>
            </a:r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cs typeface="Times New Roman" panose="02020603050405020304" pitchFamily="18" charset="0"/>
              </a:rPr>
              <a:t>Ag/</a:t>
            </a: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cs typeface="Times New Roman" panose="02020603050405020304" pitchFamily="18" charset="0"/>
              </a:rPr>
              <a:t>ПАН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83668" y="3637108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к.ф.-м.н. Кудряшов </a:t>
            </a:r>
            <a:r>
              <a:rPr lang="ru-RU" sz="2400" dirty="0"/>
              <a:t>Михаил </a:t>
            </a:r>
            <a:r>
              <a:rPr lang="ru-RU" sz="2400" dirty="0" smtClean="0"/>
              <a:t>Александрович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626" y="4977560"/>
            <a:ext cx="6732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i="1" dirty="0"/>
              <a:t>Институт физико-химических технологий и материаловедения</a:t>
            </a:r>
          </a:p>
          <a:p>
            <a:pPr algn="ctr">
              <a:lnSpc>
                <a:spcPct val="150000"/>
              </a:lnSpc>
            </a:pPr>
            <a:r>
              <a:rPr lang="ru-RU" sz="18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Кафедра «</a:t>
            </a:r>
            <a:r>
              <a:rPr lang="ru-RU" sz="18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Нанотехнологии</a:t>
            </a:r>
            <a:r>
              <a:rPr lang="ru-RU" sz="18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 и биотехнологии»</a:t>
            </a:r>
          </a:p>
        </p:txBody>
      </p:sp>
      <p:pic>
        <p:nvPicPr>
          <p:cNvPr id="35" name="Picture 9" descr="https://www.nntu.ru/frontend/web/ngtu/files/universitet/brandbook/RU_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608"/>
            <a:ext cx="20651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10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77529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Выводы: 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53138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7416" y="1271657"/>
            <a:ext cx="85450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Зависимости 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электрического модуля </a:t>
            </a: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показывают 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релаксационное поведение в нанокомпозитах </a:t>
            </a:r>
            <a:r>
              <a:rPr lang="ru-RU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/ПАН, обусловленное межфазной поляризацией (</a:t>
            </a: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эффектом 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Максвелла-Вагнера). </a:t>
            </a:r>
            <a:endParaRPr lang="ru-RU" sz="25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Согласно модели </a:t>
            </a:r>
            <a:r>
              <a:rPr lang="ru-RU" sz="25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Коула-Дэвидсона</a:t>
            </a: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значения энергии активации процесса релаксации составили порядка 1 эВ, уменьшающие с ростом объемной доли серебра.</a:t>
            </a:r>
          </a:p>
          <a:p>
            <a:pPr marL="457200" indent="-457200">
              <a:buAutoNum type="arabicPeriod"/>
            </a:pP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высокочастотном диапазоне диэлектрические свойства нанокомпозитов </a:t>
            </a:r>
            <a:r>
              <a:rPr lang="ru-RU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/ПАН определяются полимерной матрицей.</a:t>
            </a:r>
            <a:endParaRPr lang="ru-RU" sz="25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ru-RU" sz="2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0" y="0"/>
            <a:ext cx="9144000" cy="6480000"/>
            <a:chOff x="0" y="0"/>
            <a:chExt cx="9144000" cy="51435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gradFill>
              <a:gsLst>
                <a:gs pos="0">
                  <a:srgbClr val="008080"/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gradFill>
              <a:gsLst>
                <a:gs pos="0">
                  <a:srgbClr val="769DCC"/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5566" y="2255115"/>
            <a:ext cx="8712868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/>
              <a:t>СПАСИБО ЗА </a:t>
            </a:r>
            <a:r>
              <a:rPr lang="ru-RU" sz="5400" b="1" dirty="0" smtClean="0"/>
              <a:t>ВНИМАНИЕ!</a:t>
            </a:r>
            <a:endParaRPr lang="ru-RU" sz="5400" b="1" dirty="0"/>
          </a:p>
        </p:txBody>
      </p:sp>
      <p:pic>
        <p:nvPicPr>
          <p:cNvPr id="20" name="Picture 9" descr="https://www.nntu.ru/frontend/web/ngtu/files/universitet/brandbook/RU_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934"/>
            <a:ext cx="20651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2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77529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53138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7104785" y="3949774"/>
            <a:ext cx="151683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Stretchable and conformable metal-polymer </a:t>
            </a:r>
            <a:r>
              <a:rPr lang="en-US" sz="1100" b="1" dirty="0" err="1">
                <a:solidFill>
                  <a:srgbClr val="FF0000"/>
                </a:solidFill>
              </a:rPr>
              <a:t>piezoresistive</a:t>
            </a:r>
            <a:r>
              <a:rPr lang="en-US" sz="1100" b="1" dirty="0">
                <a:solidFill>
                  <a:srgbClr val="FF0000"/>
                </a:solidFill>
              </a:rPr>
              <a:t> hybrid system / G. </a:t>
            </a:r>
            <a:r>
              <a:rPr lang="en-US" sz="1100" b="1" dirty="0" err="1">
                <a:solidFill>
                  <a:srgbClr val="FF0000"/>
                </a:solidFill>
              </a:rPr>
              <a:t>Canavese</a:t>
            </a:r>
            <a:r>
              <a:rPr lang="en-US" sz="1100" b="1" dirty="0">
                <a:solidFill>
                  <a:srgbClr val="FF0000"/>
                </a:solidFill>
              </a:rPr>
              <a:t>, S. Stassi, M. </a:t>
            </a:r>
            <a:r>
              <a:rPr lang="en-US" sz="1100" b="1" dirty="0" err="1">
                <a:solidFill>
                  <a:srgbClr val="FF0000"/>
                </a:solidFill>
              </a:rPr>
              <a:t>Stralla</a:t>
            </a:r>
            <a:r>
              <a:rPr lang="en-US" sz="1100" b="1" dirty="0">
                <a:solidFill>
                  <a:srgbClr val="FF0000"/>
                </a:solidFill>
              </a:rPr>
              <a:t>, </a:t>
            </a:r>
            <a:r>
              <a:rPr lang="en-US" sz="1100" b="1" dirty="0" smtClean="0">
                <a:solidFill>
                  <a:srgbClr val="FF0000"/>
                </a:solidFill>
              </a:rPr>
              <a:t>et al. // </a:t>
            </a:r>
            <a:r>
              <a:rPr lang="en-US" sz="1100" b="1" dirty="0">
                <a:solidFill>
                  <a:srgbClr val="FF0000"/>
                </a:solidFill>
              </a:rPr>
              <a:t>Sensors and Actuators A: Physical. – 2012. – V. 186. – P. 191–197</a:t>
            </a:r>
            <a:r>
              <a:rPr lang="en-US" sz="1100" b="1" dirty="0" smtClean="0">
                <a:solidFill>
                  <a:srgbClr val="FF0000"/>
                </a:solidFill>
              </a:rPr>
              <a:t>.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76330EB0-9A6B-425A-B4BC-51A112DEE44D}"/>
              </a:ext>
            </a:extLst>
          </p:cNvPr>
          <p:cNvSpPr/>
          <p:nvPr/>
        </p:nvSpPr>
        <p:spPr>
          <a:xfrm>
            <a:off x="6646862" y="980728"/>
            <a:ext cx="14535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Self-Assembled Gold Nanoparticle/Dendrimer Composite Films for Vapor Sensing Applications / N. </a:t>
            </a:r>
            <a:r>
              <a:rPr lang="en-US" sz="1100" b="1" dirty="0" err="1">
                <a:solidFill>
                  <a:srgbClr val="FF0000"/>
                </a:solidFill>
              </a:rPr>
              <a:t>Krasteva</a:t>
            </a:r>
            <a:r>
              <a:rPr lang="en-US" sz="1100" b="1" dirty="0">
                <a:solidFill>
                  <a:srgbClr val="FF0000"/>
                </a:solidFill>
              </a:rPr>
              <a:t>, I. </a:t>
            </a:r>
            <a:r>
              <a:rPr lang="en-US" sz="1100" b="1" dirty="0" err="1">
                <a:solidFill>
                  <a:srgbClr val="FF0000"/>
                </a:solidFill>
              </a:rPr>
              <a:t>Besnard</a:t>
            </a:r>
            <a:r>
              <a:rPr lang="en-US" sz="1100" b="1" dirty="0">
                <a:solidFill>
                  <a:srgbClr val="FF0000"/>
                </a:solidFill>
              </a:rPr>
              <a:t>, </a:t>
            </a:r>
            <a:r>
              <a:rPr lang="en-US" sz="1100" b="1" dirty="0" smtClean="0">
                <a:solidFill>
                  <a:srgbClr val="FF0000"/>
                </a:solidFill>
              </a:rPr>
              <a:t>B. </a:t>
            </a:r>
            <a:r>
              <a:rPr lang="en-US" sz="1100" b="1" dirty="0" err="1" smtClean="0">
                <a:solidFill>
                  <a:srgbClr val="FF0000"/>
                </a:solidFill>
              </a:rPr>
              <a:t>Guse</a:t>
            </a:r>
            <a:r>
              <a:rPr lang="en-US" sz="1100" b="1" dirty="0" smtClean="0">
                <a:solidFill>
                  <a:srgbClr val="FF0000"/>
                </a:solidFill>
              </a:rPr>
              <a:t>, et al. // </a:t>
            </a:r>
            <a:r>
              <a:rPr lang="en-US" sz="1100" b="1" dirty="0">
                <a:solidFill>
                  <a:srgbClr val="FF0000"/>
                </a:solidFill>
              </a:rPr>
              <a:t>Nano </a:t>
            </a:r>
            <a:r>
              <a:rPr lang="en-US" sz="1100" b="1" dirty="0" smtClean="0">
                <a:solidFill>
                  <a:srgbClr val="FF0000"/>
                </a:solidFill>
              </a:rPr>
              <a:t>Lett. </a:t>
            </a:r>
            <a:r>
              <a:rPr lang="en-US" sz="1100" b="1" dirty="0">
                <a:solidFill>
                  <a:srgbClr val="FF0000"/>
                </a:solidFill>
              </a:rPr>
              <a:t>– 2002. – V. 2, № 5. – P. 551–555.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0DE0E2C-80A7-461D-A854-8781024D268C}"/>
              </a:ext>
            </a:extLst>
          </p:cNvPr>
          <p:cNvSpPr txBox="1"/>
          <p:nvPr/>
        </p:nvSpPr>
        <p:spPr>
          <a:xfrm>
            <a:off x="1791347" y="1109658"/>
            <a:ext cx="15901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Multi-layered nanocomposite dielectrics for high density organic memory devices / M. Kang, K. Chung, K.-J. </a:t>
            </a:r>
            <a:r>
              <a:rPr lang="en-US" sz="1100" b="1" dirty="0" err="1">
                <a:solidFill>
                  <a:srgbClr val="FF0000"/>
                </a:solidFill>
              </a:rPr>
              <a:t>Baeg</a:t>
            </a:r>
            <a:r>
              <a:rPr lang="en-US" sz="1100" b="1" dirty="0">
                <a:solidFill>
                  <a:srgbClr val="FF0000"/>
                </a:solidFill>
              </a:rPr>
              <a:t>, </a:t>
            </a:r>
            <a:r>
              <a:rPr lang="en-US" sz="1100" b="1" dirty="0" smtClean="0">
                <a:solidFill>
                  <a:srgbClr val="FF0000"/>
                </a:solidFill>
              </a:rPr>
              <a:t>et al. </a:t>
            </a:r>
            <a:r>
              <a:rPr lang="en-US" sz="1100" b="1" dirty="0">
                <a:solidFill>
                  <a:srgbClr val="FF0000"/>
                </a:solidFill>
              </a:rPr>
              <a:t>// </a:t>
            </a:r>
            <a:r>
              <a:rPr lang="en-US" sz="1100" b="1" dirty="0" smtClean="0">
                <a:solidFill>
                  <a:srgbClr val="FF0000"/>
                </a:solidFill>
              </a:rPr>
              <a:t>Appl. Phys. Lett. </a:t>
            </a:r>
            <a:r>
              <a:rPr lang="en-US" sz="1100" b="1" dirty="0">
                <a:solidFill>
                  <a:srgbClr val="FF0000"/>
                </a:solidFill>
              </a:rPr>
              <a:t>– 2015. – V. 106, № 4. – P. 043302.</a:t>
            </a:r>
            <a:endParaRPr lang="ru-RU" sz="1100" b="1" dirty="0">
              <a:solidFill>
                <a:srgbClr val="FF0000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22" y="908720"/>
            <a:ext cx="1442887" cy="2073680"/>
          </a:xfrm>
          <a:prstGeom prst="rect">
            <a:avLst/>
          </a:prstGeom>
        </p:spPr>
      </p:pic>
      <p:pic>
        <p:nvPicPr>
          <p:cNvPr id="62" name="Picture 2" descr="https://pubs.acs.org/na101/home/literatum/publisher/achs/journals/content/nalefd/2002/nalefd.2002.2.issue-5/nl020242s/production/images/medium/nl020242sn000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66" y="1118066"/>
            <a:ext cx="3286469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3931069"/>
            <a:ext cx="2489916" cy="19297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98209"/>
            <a:ext cx="244504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трелка вправо 20"/>
          <p:cNvSpPr/>
          <p:nvPr/>
        </p:nvSpPr>
        <p:spPr>
          <a:xfrm>
            <a:off x="3040685" y="4653482"/>
            <a:ext cx="1208476" cy="3694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3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77529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53138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20511" y="2111365"/>
            <a:ext cx="85783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механическое </a:t>
            </a:r>
            <a:r>
              <a:rPr lang="ru-RU" altLang="ru-RU" sz="2000" b="1" u="sng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смешивание наночастиц металла с:</a:t>
            </a:r>
            <a:r>
              <a:rPr lang="ru-RU" altLang="ru-RU" sz="2000" b="1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ru-RU" altLang="ru-RU" sz="2000" b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</a:t>
            </a:r>
            <a:r>
              <a:rPr lang="ru-RU" altLang="ru-RU" sz="2000" b="1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altLang="ru-RU" sz="2000" b="1" i="1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мономером, </a:t>
            </a:r>
            <a:r>
              <a:rPr lang="ru-RU" altLang="ru-RU" sz="2000" b="1" i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en-US" altLang="ru-RU" sz="2000" b="1" i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последующей полимеризацией</a:t>
            </a:r>
            <a:r>
              <a:rPr lang="ru-RU" altLang="ru-RU" sz="2000" b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altLang="ru-RU" sz="2000" b="1" dirty="0">
              <a:solidFill>
                <a:srgbClr val="3333CC">
                  <a:lumMod val="50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ru-RU" sz="2000" b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б</a:t>
            </a:r>
            <a:r>
              <a:rPr lang="ru-RU" altLang="ru-RU" sz="2000" b="1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altLang="ru-RU" sz="2000" b="1" i="1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расплавленной или растворенной полимерной </a:t>
            </a:r>
            <a:r>
              <a:rPr lang="ru-RU" altLang="ru-RU" sz="2000" b="1" i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матрицей</a:t>
            </a:r>
            <a:r>
              <a:rPr lang="ru-RU" altLang="ru-RU" sz="2000" b="1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u="sng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одновременное испарение и распыление металлов и </a:t>
            </a: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полимеров;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имплантация </a:t>
            </a:r>
            <a:r>
              <a:rPr lang="ru-RU" altLang="ru-RU" sz="2000" b="1" u="sng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ионов </a:t>
            </a: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металла </a:t>
            </a:r>
            <a:r>
              <a:rPr lang="ru-RU" altLang="ru-RU" sz="2000" b="1" u="sng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полимеры;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u="sng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наночастиц металла в растворах полимеров;</a:t>
            </a:r>
            <a:r>
              <a:rPr lang="ru-RU" altLang="ru-RU" sz="2000" b="1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нанокомпозиты</a:t>
            </a:r>
            <a:r>
              <a:rPr lang="ru-RU" altLang="ru-RU" sz="2000" b="1" u="sng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получаемые на стадии восстановления и </a:t>
            </a:r>
            <a:r>
              <a:rPr lang="ru-RU" altLang="ru-RU" sz="2000" b="1" u="sng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полимеризации:</a:t>
            </a:r>
          </a:p>
          <a:p>
            <a:r>
              <a:rPr lang="ru-RU" altLang="ru-RU" sz="2000" b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а) </a:t>
            </a:r>
            <a:r>
              <a:rPr lang="ru-RU" altLang="ru-RU" sz="2000" b="1" i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термическая полимеризация</a:t>
            </a:r>
            <a:r>
              <a:rPr lang="ru-RU" altLang="ru-RU" sz="2000" b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r>
              <a:rPr lang="ru-RU" altLang="ru-RU" sz="2000" b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б) </a:t>
            </a:r>
            <a:r>
              <a:rPr lang="ru-RU" altLang="ru-RU" sz="2000" b="1" i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УФ-полимеризация</a:t>
            </a:r>
            <a:r>
              <a:rPr lang="ru-RU" altLang="ru-RU" sz="2000" b="1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altLang="ru-RU" sz="2000" b="1" dirty="0" smtClean="0">
              <a:solidFill>
                <a:srgbClr val="3333CC">
                  <a:lumMod val="50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ru-RU" sz="2000" b="1" dirty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33CC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в) …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9621" y="992922"/>
            <a:ext cx="8210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методы получения </a:t>
            </a:r>
            <a:r>
              <a:rPr lang="ru-RU" altLang="ru-RU" sz="2000" b="1" dirty="0" err="1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металлополимерных</a:t>
            </a:r>
            <a:r>
              <a:rPr lang="ru-RU" altLang="ru-RU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нанокомпозитов: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674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4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77529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работы: 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53138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7416" y="2420888"/>
            <a:ext cx="854506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Исследование частотной зависимости 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электрического модуля нанокомпозитов серебро/полиакрилонитрил (</a:t>
            </a:r>
            <a:r>
              <a:rPr lang="ru-RU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</a:t>
            </a:r>
            <a:r>
              <a:rPr lang="ru-RU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/ПАН), синтезированных на стадии одновременных процессов полимеризации акрилонитрила и восстановления ионов серебра</a:t>
            </a:r>
          </a:p>
          <a:p>
            <a:endParaRPr lang="en-US" sz="12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5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77529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получения образцов </a:t>
            </a:r>
            <a:r>
              <a:rPr lang="en-US" sz="2400" b="1" i="1" dirty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Ag/</a:t>
            </a:r>
            <a:r>
              <a:rPr lang="ru-RU" sz="2400" b="1" i="1" dirty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ПАН</a:t>
            </a:r>
            <a:endParaRPr lang="ru-RU" sz="2400" b="1" i="1" dirty="0" smtClean="0">
              <a:gradFill flip="none" rotWithShape="1">
                <a:gsLst>
                  <a:gs pos="50000">
                    <a:schemeClr val="accent5">
                      <a:lumMod val="75000"/>
                    </a:schemeClr>
                  </a:gs>
                  <a:gs pos="0">
                    <a:schemeClr val="accent4">
                      <a:lumMod val="75000"/>
                    </a:schemeClr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10934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0416" y="805987"/>
            <a:ext cx="4276339" cy="209894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0092" tIns="55046" rIns="110092" bIns="55046"/>
          <a:lstStyle>
            <a:lvl1pPr defTabSz="308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8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8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8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8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81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81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81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81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ja-JP" sz="2400" b="1" dirty="0" smtClean="0">
                <a:latin typeface="+mn-lt"/>
                <a:ea typeface="ＭＳ Ｐゴシック" panose="020B0600070205080204" pitchFamily="34" charset="-128"/>
              </a:rPr>
              <a:t>1) Мономер (</a:t>
            </a:r>
            <a:r>
              <a:rPr lang="en-US" altLang="ja-JP" sz="2400" b="1" dirty="0" smtClean="0">
                <a:latin typeface="+mn-lt"/>
                <a:ea typeface="ＭＳ Ｐゴシック" panose="020B0600070205080204" pitchFamily="34" charset="-128"/>
              </a:rPr>
              <a:t>CH</a:t>
            </a:r>
            <a:r>
              <a:rPr lang="en-US" altLang="ja-JP" sz="2400" b="1" baseline="-25000" dirty="0" smtClean="0">
                <a:latin typeface="+mn-lt"/>
                <a:ea typeface="ＭＳ Ｐゴシック" panose="020B0600070205080204" pitchFamily="34" charset="-128"/>
              </a:rPr>
              <a:t>2</a:t>
            </a:r>
            <a:r>
              <a:rPr lang="en-US" altLang="ja-JP" sz="2400" b="1" dirty="0" smtClean="0">
                <a:latin typeface="+mn-lt"/>
                <a:ea typeface="ＭＳ Ｐゴシック" panose="020B0600070205080204" pitchFamily="34" charset="-128"/>
              </a:rPr>
              <a:t>=CH–CN</a:t>
            </a:r>
            <a:r>
              <a:rPr lang="ru-RU" altLang="ja-JP" sz="2400" b="1" dirty="0" smtClean="0">
                <a:latin typeface="+mn-lt"/>
                <a:ea typeface="ＭＳ Ｐゴシック" panose="020B0600070205080204" pitchFamily="34" charset="-128"/>
              </a:rPr>
              <a:t>)</a:t>
            </a:r>
            <a:endParaRPr lang="en-US" altLang="ja-JP" sz="2400" b="1" dirty="0" smtClean="0">
              <a:latin typeface="+mn-lt"/>
              <a:ea typeface="ＭＳ Ｐゴシック" panose="020B0600070205080204" pitchFamily="34" charset="-128"/>
            </a:endParaRPr>
          </a:p>
          <a:p>
            <a:r>
              <a:rPr lang="ru-RU" altLang="ja-JP" sz="2400" b="1" dirty="0" smtClean="0">
                <a:latin typeface="+mn-lt"/>
                <a:ea typeface="ＭＳ Ｐゴシック" panose="020B0600070205080204" pitchFamily="34" charset="-128"/>
              </a:rPr>
              <a:t>2) </a:t>
            </a:r>
            <a:r>
              <a:rPr lang="en-US" altLang="ja-JP" sz="2400" b="1" dirty="0" smtClean="0">
                <a:latin typeface="+mn-lt"/>
                <a:ea typeface="ＭＳ Ｐゴシック" panose="020B0600070205080204" pitchFamily="34" charset="-128"/>
              </a:rPr>
              <a:t>AgNO</a:t>
            </a:r>
            <a:r>
              <a:rPr lang="en-US" altLang="ja-JP" sz="2400" b="1" baseline="-25000" dirty="0" smtClean="0">
                <a:latin typeface="+mn-lt"/>
                <a:ea typeface="ＭＳ Ｐゴシック" panose="020B0600070205080204" pitchFamily="34" charset="-128"/>
              </a:rPr>
              <a:t>3</a:t>
            </a:r>
          </a:p>
          <a:p>
            <a:r>
              <a:rPr lang="ru-RU" altLang="ja-JP" sz="2400" b="1" dirty="0" smtClean="0">
                <a:latin typeface="+mn-lt"/>
                <a:ea typeface="ＭＳ Ｐゴシック" panose="020B0600070205080204" pitchFamily="34" charset="-128"/>
              </a:rPr>
              <a:t>3) Фотоинициатор</a:t>
            </a:r>
            <a:endParaRPr lang="ru-RU" altLang="ja-JP" sz="2400" b="1" u="sng" dirty="0" smtClean="0">
              <a:solidFill>
                <a:srgbClr val="0000CC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endParaRPr lang="ru-RU" altLang="ja-JP" sz="1600" b="1" baseline="30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1600" b="1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416" y="3134578"/>
            <a:ext cx="40741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УФ-облучение:</a:t>
            </a:r>
          </a:p>
          <a:p>
            <a:r>
              <a:rPr lang="el-GR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λ</a:t>
            </a:r>
            <a:r>
              <a:rPr lang="ru-RU" altLang="ja-JP" sz="2200" b="1" dirty="0">
                <a:solidFill>
                  <a:schemeClr val="tx2"/>
                </a:solidFill>
                <a:cs typeface="Arial" panose="020B0604020202020204" pitchFamily="34" charset="0"/>
              </a:rPr>
              <a:t>=365 </a:t>
            </a:r>
            <a:r>
              <a:rPr lang="ru-RU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нм</a:t>
            </a:r>
          </a:p>
          <a:p>
            <a:r>
              <a:rPr lang="ru-RU" altLang="ja-JP" sz="2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Мощность = 0.155 мВт/см</a:t>
            </a:r>
            <a:r>
              <a:rPr lang="ru-RU" altLang="ja-JP" sz="2200" b="1" baseline="30000" dirty="0" smtClean="0">
                <a:solidFill>
                  <a:schemeClr val="tx2"/>
                </a:solidFill>
                <a:cs typeface="Arial" panose="020B0604020202020204" pitchFamily="34" charset="0"/>
              </a:rPr>
              <a:t>2</a:t>
            </a:r>
            <a:endParaRPr lang="ru-RU" altLang="ja-JP" sz="2200" b="1" baseline="30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ru-RU" altLang="ja-JP" sz="2200" b="1" dirty="0" smtClean="0">
                <a:solidFill>
                  <a:schemeClr val="tx2"/>
                </a:solidFill>
              </a:rPr>
              <a:t>В течение 90 минут</a:t>
            </a:r>
            <a:endParaRPr lang="ru-RU" altLang="ja-JP" sz="2200" b="1" dirty="0">
              <a:solidFill>
                <a:schemeClr val="tx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196752"/>
            <a:ext cx="2172443" cy="162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Стрелка вправо 16"/>
          <p:cNvSpPr/>
          <p:nvPr/>
        </p:nvSpPr>
        <p:spPr>
          <a:xfrm>
            <a:off x="4732701" y="1691394"/>
            <a:ext cx="1208476" cy="3694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216080" y="2933643"/>
            <a:ext cx="323272" cy="10714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9957" y="5807578"/>
            <a:ext cx="4996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ja-JP" sz="2200" b="1" dirty="0" smtClean="0">
                <a:ea typeface="ＭＳ Ｐゴシック" panose="020B0600070205080204" pitchFamily="34" charset="-128"/>
              </a:rPr>
              <a:t>НЧ серебра</a:t>
            </a:r>
            <a:r>
              <a:rPr lang="en-US" altLang="ja-JP" sz="2200" b="1" dirty="0" smtClean="0">
                <a:ea typeface="ＭＳ Ｐゴシック" panose="020B0600070205080204" pitchFamily="34" charset="-128"/>
              </a:rPr>
              <a:t>/</a:t>
            </a:r>
            <a:r>
              <a:rPr lang="ru-RU" altLang="ja-JP" sz="2200" b="1" dirty="0" smtClean="0">
                <a:ea typeface="ＭＳ Ｐゴシック" panose="020B0600070205080204" pitchFamily="34" charset="-128"/>
              </a:rPr>
              <a:t>полиакрилонитрил (</a:t>
            </a:r>
            <a:r>
              <a:rPr lang="en-US" altLang="ja-JP" sz="2200" b="1" dirty="0" smtClean="0">
                <a:ea typeface="ＭＳ Ｐゴシック" panose="020B0600070205080204" pitchFamily="34" charset="-128"/>
              </a:rPr>
              <a:t>Ag</a:t>
            </a:r>
            <a:r>
              <a:rPr lang="ru-RU" altLang="ja-JP" sz="2200" b="1" dirty="0" smtClean="0">
                <a:ea typeface="ＭＳ Ｐゴシック" panose="020B0600070205080204" pitchFamily="34" charset="-128"/>
              </a:rPr>
              <a:t>/ПАН)</a:t>
            </a:r>
            <a:endParaRPr lang="en-US" altLang="ja-JP" sz="2200" b="1" dirty="0">
              <a:ea typeface="ＭＳ Ｐゴシック" panose="020B0600070205080204" pitchFamily="34" charset="-128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17595" y="6174037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ja-JP" sz="2000" b="1" dirty="0" smtClean="0">
                <a:ea typeface="ＭＳ Ｐゴシック" panose="020B0600070205080204" pitchFamily="34" charset="-128"/>
              </a:rPr>
              <a:t>Толщина = 20 мкм</a:t>
            </a:r>
            <a:endParaRPr lang="en-US" altLang="ja-JP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5400000">
            <a:off x="4472036" y="4662738"/>
            <a:ext cx="421297" cy="12084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6260" y="4125638"/>
            <a:ext cx="1082434" cy="228144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80" y="4147283"/>
            <a:ext cx="3352800" cy="2000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8" y="1988840"/>
            <a:ext cx="2405580" cy="84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трелка вправо 25"/>
          <p:cNvSpPr/>
          <p:nvPr/>
        </p:nvSpPr>
        <p:spPr>
          <a:xfrm>
            <a:off x="4572000" y="1691394"/>
            <a:ext cx="1208476" cy="3694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6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77529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Изображения ПЭМ от концентрации </a:t>
            </a:r>
            <a:r>
              <a:rPr lang="ru-RU" sz="2400" b="1" i="1" dirty="0" err="1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</a:t>
            </a:r>
            <a:r>
              <a:rPr lang="en-US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ru-RU" sz="2400" b="1" i="1" baseline="-25000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400" b="1" i="1" baseline="-25000" dirty="0">
              <a:gradFill flip="none" rotWithShape="1">
                <a:gsLst>
                  <a:gs pos="50000">
                    <a:schemeClr val="accent5">
                      <a:lumMod val="75000"/>
                    </a:schemeClr>
                  </a:gs>
                  <a:gs pos="0">
                    <a:schemeClr val="accent4">
                      <a:lumMod val="75000"/>
                    </a:schemeClr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10934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научка\Эксперименты\Ag_ПАН\ПЭМ_2009_12_14\обработ\ананлиз_для доклада\Graph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63001"/>
            <a:ext cx="323257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54598" y="5207964"/>
            <a:ext cx="4551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Распределение частиц по размеру </a:t>
            </a:r>
            <a:r>
              <a:rPr lang="ru-RU" altLang="ru-RU" b="1" dirty="0" smtClean="0"/>
              <a:t>в нанокомпозите </a:t>
            </a:r>
            <a:r>
              <a:rPr lang="ru-RU" altLang="ru-RU" b="1" dirty="0" err="1" smtClean="0"/>
              <a:t>Ag</a:t>
            </a:r>
            <a:r>
              <a:rPr lang="ru-RU" altLang="ru-RU" b="1" dirty="0" smtClean="0"/>
              <a:t>/ПАН, </a:t>
            </a:r>
            <a:r>
              <a:rPr lang="ru-RU" altLang="ru-RU" b="1" dirty="0"/>
              <a:t>полученного при 5 мас.% AgNO</a:t>
            </a:r>
            <a:r>
              <a:rPr lang="ru-RU" altLang="ru-RU" b="1" baseline="-25000" dirty="0"/>
              <a:t>3</a:t>
            </a:r>
            <a:r>
              <a:rPr lang="ru-RU" altLang="ru-RU" b="1" dirty="0"/>
              <a:t>. </a:t>
            </a: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3336939" y="5453729"/>
            <a:ext cx="792162" cy="215900"/>
          </a:xfrm>
          <a:prstGeom prst="leftArrow">
            <a:avLst>
              <a:gd name="adj1" fmla="val 50000"/>
              <a:gd name="adj2" fmla="val 9172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59183" y="914908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~ 3.6 </a:t>
            </a:r>
            <a:r>
              <a:rPr lang="ru-RU" b="1" dirty="0" smtClean="0">
                <a:solidFill>
                  <a:srgbClr val="FF0000"/>
                </a:solidFill>
              </a:rPr>
              <a:t>нм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48183" y="908720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~ 6 </a:t>
            </a:r>
            <a:r>
              <a:rPr lang="ru-RU" b="1" dirty="0" smtClean="0">
                <a:solidFill>
                  <a:srgbClr val="FF0000"/>
                </a:solidFill>
              </a:rPr>
              <a:t>нм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2444" y="930098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~ 13 </a:t>
            </a:r>
            <a:r>
              <a:rPr lang="ru-RU" b="1" dirty="0" smtClean="0">
                <a:solidFill>
                  <a:srgbClr val="FF0000"/>
                </a:solidFill>
              </a:rPr>
              <a:t>нм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09500" y="4491043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Плотность наночастиц ~ 10</a:t>
            </a:r>
            <a:r>
              <a:rPr lang="ru-RU" b="1" baseline="30000" dirty="0" smtClean="0">
                <a:solidFill>
                  <a:srgbClr val="FF0000"/>
                </a:solidFill>
              </a:rPr>
              <a:t>16</a:t>
            </a:r>
            <a:r>
              <a:rPr lang="ru-RU" b="1" dirty="0" smtClean="0">
                <a:solidFill>
                  <a:srgbClr val="FF0000"/>
                </a:solidFill>
              </a:rPr>
              <a:t> см</a:t>
            </a:r>
            <a:r>
              <a:rPr lang="ru-RU" b="1" baseline="30000" dirty="0" smtClean="0">
                <a:solidFill>
                  <a:srgbClr val="FF0000"/>
                </a:solidFill>
              </a:rPr>
              <a:t>-3</a:t>
            </a:r>
            <a:endParaRPr lang="ru-RU" baseline="30000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729642" y="3819276"/>
            <a:ext cx="5751875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034492" y="3819276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5 мас.%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09500" y="3821566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15 </a:t>
            </a:r>
            <a:r>
              <a:rPr lang="ru-RU" b="1" dirty="0"/>
              <a:t>мас.%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956356" y="3860043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25 </a:t>
            </a:r>
            <a:r>
              <a:rPr lang="ru-RU" b="1" dirty="0"/>
              <a:t>мас.%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51" y="1247599"/>
            <a:ext cx="2448000" cy="2448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884" y="1247599"/>
            <a:ext cx="2448000" cy="244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517" y="1238249"/>
            <a:ext cx="24480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7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8977112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000" b="1" i="1" dirty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Частотные зависимости  </a:t>
            </a:r>
            <a:r>
              <a:rPr lang="ru-RU" sz="20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диэлектрической проницаемости</a:t>
            </a:r>
            <a:endParaRPr lang="ru-RU" sz="2000" b="1" i="1" dirty="0">
              <a:gradFill flip="none" rotWithShape="1">
                <a:gsLst>
                  <a:gs pos="50000">
                    <a:schemeClr val="accent5">
                      <a:lumMod val="75000"/>
                    </a:schemeClr>
                  </a:gs>
                  <a:gs pos="0">
                    <a:schemeClr val="accent4">
                      <a:lumMod val="75000"/>
                    </a:schemeClr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14820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аука\металлополимерные композиты\Эксперименты\Ag_ПАН\электрика_2010_05_05\2010_06_21\article_Gianni\article3\e via 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2" y="1094820"/>
            <a:ext cx="343486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наука\металлополимерные композиты\Эксперименты\Ag_ПАН\электрика_2010_05_05\2010_06_21\article_Gianni\article3\eim via 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99157"/>
            <a:ext cx="341456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наука\металлополимерные композиты\Эксперименты\Ag_ПАН\электрика_2010_05_05\2010_06_21\article_Gianni\article3\e via 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9" y="3814133"/>
            <a:ext cx="341494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наука\металлополимерные композиты\Эксперименты\Ag_ПАН\электрика_2010_05_05\2010_06_21\article_Gianni\article3\eim via 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14133"/>
            <a:ext cx="341747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наука\металлополимерные композиты\Эксперименты\Ag_ПАН\электрика_2010_05_05\2010_06_21\article_Gianni\article3\M'' at T=333K (Fig1b)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60" y="1053016"/>
            <a:ext cx="328652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наука\металлополимерные композиты\Эксперименты\Ag_ПАН\электрика_2010_05_05\2010_06_21\article_Gianni\article3\M' at T=333K (Fig1a)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3016"/>
            <a:ext cx="327871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аука\металлополимерные композиты\Эксперименты\Ag_ПАН\электрика_2010_05_05\2010_06_21\article_Gianni\article3\M'' (Fig2b)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126" y="4112068"/>
            <a:ext cx="329097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ука\металлополимерные композиты\Эксперименты\Ag_ПАН\электрика_2010_05_05\2010_06_21\article_Gianni\article3\M' (Fig2a)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8" y="4112622"/>
            <a:ext cx="329682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8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77529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Частотные зависимости электрического модуля</a:t>
            </a:r>
            <a:endParaRPr lang="ru-RU" sz="2400" b="1" i="1" dirty="0" smtClean="0">
              <a:gradFill flip="none" rotWithShape="1">
                <a:gsLst>
                  <a:gs pos="50000">
                    <a:schemeClr val="accent5">
                      <a:lumMod val="75000"/>
                    </a:schemeClr>
                  </a:gs>
                  <a:gs pos="0">
                    <a:schemeClr val="accent4">
                      <a:lumMod val="75000"/>
                    </a:schemeClr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10934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rot="16200000">
            <a:off x="3323133" y="1270689"/>
            <a:ext cx="3930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Ag</a:t>
            </a:r>
            <a:endParaRPr lang="ru-RU" baseline="-250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275856" y="1225809"/>
            <a:ext cx="0" cy="979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16200000">
            <a:off x="3149203" y="4399616"/>
            <a:ext cx="7922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</a:t>
            </a:r>
            <a:r>
              <a:rPr lang="ru-RU" b="1" baseline="-25000" dirty="0" smtClean="0"/>
              <a:t>изм.</a:t>
            </a:r>
            <a:r>
              <a:rPr lang="en-US" b="1" dirty="0" smtClean="0"/>
              <a:t>, °C</a:t>
            </a:r>
            <a:endParaRPr lang="ru-RU" baseline="-250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305660" y="4222698"/>
            <a:ext cx="0" cy="734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300192" y="5129056"/>
            <a:ext cx="20227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948147" y="4787860"/>
            <a:ext cx="7922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</a:t>
            </a:r>
            <a:r>
              <a:rPr lang="ru-RU" b="1" baseline="-25000" dirty="0" smtClean="0"/>
              <a:t>изм.</a:t>
            </a:r>
            <a:r>
              <a:rPr lang="en-US" b="1" dirty="0" smtClean="0"/>
              <a:t>, </a:t>
            </a:r>
            <a:r>
              <a:rPr lang="en-US" b="1" dirty="0"/>
              <a:t>°</a:t>
            </a:r>
            <a:r>
              <a:rPr lang="en-US" b="1" dirty="0" smtClean="0"/>
              <a:t>C</a:t>
            </a:r>
            <a:endParaRPr lang="ru-RU" baseline="-250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111165" y="1844824"/>
            <a:ext cx="14212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577456" y="1506367"/>
            <a:ext cx="3930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Ag</a:t>
            </a:r>
            <a:endParaRPr lang="ru-RU" baseline="-25000" dirty="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249382" y="318050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6419" y="5058658"/>
            <a:ext cx="1428949" cy="552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0105" y="4342332"/>
            <a:ext cx="1036596" cy="340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5" y="3606522"/>
            <a:ext cx="4410691" cy="514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7639" y="3606522"/>
            <a:ext cx="4429743" cy="514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Стрелка вниз 37"/>
          <p:cNvSpPr/>
          <p:nvPr/>
        </p:nvSpPr>
        <p:spPr>
          <a:xfrm>
            <a:off x="4997656" y="2978599"/>
            <a:ext cx="201035" cy="529933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194416" y="2978758"/>
            <a:ext cx="233845" cy="529933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2258000" y="2276872"/>
            <a:ext cx="1603472" cy="3231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5587182" y="2313016"/>
            <a:ext cx="1828112" cy="2016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861472" y="2350621"/>
            <a:ext cx="172571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ea typeface="Calibri" panose="020F0502020204030204" pitchFamily="34" charset="0"/>
              </a:rPr>
              <a:t>Модель </a:t>
            </a:r>
            <a:r>
              <a:rPr lang="ru-RU" sz="1800" b="1" dirty="0" err="1">
                <a:ea typeface="Calibri" panose="020F0502020204030204" pitchFamily="34" charset="0"/>
              </a:rPr>
              <a:t>Коула-Дэвидсона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3326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ука\металлополимерные композиты\Эксперименты\Ag_ПАН\электрика_2010_05_05\2010_06_21\article_Gianni\article3\Cole-Cole at T=333K (Fig3a)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4" y="1031520"/>
            <a:ext cx="410839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наука\металлополимерные композиты\Эксперименты\Ag_ПАН\электрика_2010_05_05\2010_06_21\article_Gianni\article3\Cole-Cole (Fig3b)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70" y="1052976"/>
            <a:ext cx="416500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наука\металлополимерные композиты\Эксперименты\Ag_ПАН\электрика_2010_05_05\2010_06_21\article_Gianni\article3\relaxation time (Fig4)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2" y="3429160"/>
            <a:ext cx="367402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0" y="6618000"/>
            <a:ext cx="9144000" cy="240000"/>
            <a:chOff x="0" y="0"/>
            <a:chExt cx="9144000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06800" cy="5143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37200" y="0"/>
              <a:ext cx="1306800" cy="5143500"/>
            </a:xfrm>
            <a:prstGeom prst="rect">
              <a:avLst/>
            </a:prstGeom>
            <a:solidFill>
              <a:srgbClr val="0080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06200" y="0"/>
              <a:ext cx="1306800" cy="5143500"/>
            </a:xfrm>
            <a:prstGeom prst="rect">
              <a:avLst/>
            </a:prstGeom>
            <a:solidFill>
              <a:srgbClr val="769D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2400" y="0"/>
              <a:ext cx="13068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8600" y="0"/>
              <a:ext cx="1306800" cy="5143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4800" y="0"/>
              <a:ext cx="1306800" cy="51435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31000" y="0"/>
              <a:ext cx="1306800" cy="5143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37200" y="6232228"/>
            <a:ext cx="1306800" cy="365125"/>
          </a:xfrm>
        </p:spPr>
        <p:txBody>
          <a:bodyPr/>
          <a:lstStyle/>
          <a:p>
            <a:fld id="{A7C07773-BF4E-48C3-9647-EAB4C4811E97}" type="slidenum">
              <a:rPr lang="ru-RU" sz="1800" b="1" smtClean="0">
                <a:solidFill>
                  <a:srgbClr val="008080"/>
                </a:solidFill>
                <a:latin typeface="+mj-lt"/>
              </a:rPr>
              <a:pPr/>
              <a:t>9</a:t>
            </a:fld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4" y="91612"/>
            <a:ext cx="897711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b="1" i="1" dirty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Частотные зависимости  </a:t>
            </a:r>
            <a:r>
              <a:rPr lang="ru-RU" sz="2400" b="1" i="1" dirty="0" smtClean="0">
                <a:gradFill flip="none" rotWithShape="1">
                  <a:gsLst>
                    <a:gs pos="50000">
                      <a:schemeClr val="accent5">
                        <a:lumMod val="75000"/>
                      </a:schemeClr>
                    </a:gs>
                    <a:gs pos="0">
                      <a:schemeClr val="accent4">
                        <a:lumMod val="75000"/>
                      </a:schemeClr>
                    </a:gs>
                    <a:gs pos="100000">
                      <a:srgbClr val="008080"/>
                    </a:gs>
                  </a:gsLst>
                  <a:lin ang="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электрического модуля</a:t>
            </a:r>
            <a:endParaRPr lang="ru-RU" sz="2400" b="1" i="1" dirty="0">
              <a:gradFill flip="none" rotWithShape="1">
                <a:gsLst>
                  <a:gs pos="50000">
                    <a:schemeClr val="accent5">
                      <a:lumMod val="75000"/>
                    </a:schemeClr>
                  </a:gs>
                  <a:gs pos="0">
                    <a:schemeClr val="accent4">
                      <a:lumMod val="75000"/>
                    </a:schemeClr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872000" y="716701"/>
            <a:ext cx="5400000" cy="24000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00808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www.nntu.ru/frontend/web/ngtu/files/universitet/brandbook/RU_s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4" y="14820"/>
            <a:ext cx="117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4284" y="4869160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График зависимости логарифма времени релаксации от 1000/</a:t>
            </a:r>
            <a:r>
              <a:rPr lang="en-GB" sz="1600" b="1" i="1" dirty="0"/>
              <a:t>T</a:t>
            </a:r>
            <a:r>
              <a:rPr lang="en-GB" sz="1600" b="1" dirty="0"/>
              <a:t> </a:t>
            </a:r>
            <a:r>
              <a:rPr lang="ru-RU" sz="1600" b="1" dirty="0"/>
              <a:t>для нанокомпозитов </a:t>
            </a:r>
            <a:r>
              <a:rPr lang="en-GB" sz="1600" b="1" dirty="0"/>
              <a:t>Ag</a:t>
            </a:r>
            <a:r>
              <a:rPr lang="ru-RU" sz="1600" b="1" dirty="0"/>
              <a:t>/ПАН полученных при 20 (●) и 30 (▲) </a:t>
            </a:r>
            <a:r>
              <a:rPr lang="ru-RU" sz="1600" b="1" dirty="0" err="1"/>
              <a:t>мас</a:t>
            </a:r>
            <a:r>
              <a:rPr lang="ru-RU" sz="1600" b="1" dirty="0"/>
              <a:t>.% </a:t>
            </a:r>
            <a:r>
              <a:rPr lang="en-GB" sz="1600" b="1" dirty="0" err="1"/>
              <a:t>AgNO</a:t>
            </a:r>
            <a:r>
              <a:rPr lang="ru-RU" sz="1600" b="1" baseline="-25000" dirty="0"/>
              <a:t>3</a:t>
            </a:r>
            <a:r>
              <a:rPr lang="ru-RU" sz="1600" b="1" dirty="0"/>
              <a:t>.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3550028" y="4816066"/>
            <a:ext cx="604196" cy="49999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531531" y="973525"/>
            <a:ext cx="0" cy="734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863204" y="1179185"/>
            <a:ext cx="7922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</a:t>
            </a:r>
            <a:r>
              <a:rPr lang="ru-RU" b="1" baseline="-25000" dirty="0" smtClean="0"/>
              <a:t>изм.</a:t>
            </a:r>
            <a:r>
              <a:rPr lang="en-US" b="1" dirty="0" smtClean="0"/>
              <a:t>, </a:t>
            </a:r>
            <a:r>
              <a:rPr lang="en-US" b="1" dirty="0"/>
              <a:t>°</a:t>
            </a:r>
            <a:r>
              <a:rPr lang="en-US" b="1" dirty="0" smtClean="0"/>
              <a:t>C</a:t>
            </a:r>
            <a:endParaRPr lang="ru-RU" baseline="-250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2453964" y="1296896"/>
            <a:ext cx="10662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491880" y="1124744"/>
            <a:ext cx="3930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Ag</a:t>
            </a:r>
            <a:endParaRPr lang="ru-RU" baseline="-25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6325" y="3789040"/>
            <a:ext cx="134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="1" i="1" baseline="-25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~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754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3475</TotalTime>
  <Words>480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ＭＳ Ｐゴシック</vt:lpstr>
      <vt:lpstr>Times New Roman</vt:lpstr>
      <vt:lpstr>Century Gothic</vt:lpstr>
      <vt:lpstr>Tahoma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Сазанова</dc:creator>
  <cp:lastModifiedBy>Михаил</cp:lastModifiedBy>
  <cp:revision>247</cp:revision>
  <dcterms:created xsi:type="dcterms:W3CDTF">2021-03-03T19:22:25Z</dcterms:created>
  <dcterms:modified xsi:type="dcterms:W3CDTF">2021-05-13T11:45:55Z</dcterms:modified>
</cp:coreProperties>
</file>