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3" r:id="rId4"/>
    <p:sldId id="284" r:id="rId5"/>
    <p:sldId id="285" r:id="rId6"/>
    <p:sldId id="292" r:id="rId7"/>
    <p:sldId id="287" r:id="rId8"/>
    <p:sldId id="293" r:id="rId9"/>
    <p:sldId id="260" r:id="rId10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12"/>
    </p:embeddedFont>
    <p:embeddedFont>
      <p:font typeface="Tahoma" panose="020B060403050404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DCC"/>
    <a:srgbClr val="008080"/>
    <a:srgbClr val="339966"/>
    <a:srgbClr val="BEB9CD"/>
    <a:srgbClr val="CCCCFF"/>
    <a:srgbClr val="6699FF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3F868-DDF9-4A3B-B9F0-F3E9400083D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C97C-0F8B-48E3-ADCE-6FC04BE35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84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480-E528-40A2-A7B2-4801495CF3E7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6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3F80-397F-49D0-8D9F-F632178EF8D4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8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30A9-D472-4A20-8C4C-49002A6482DC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7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45CE-98ED-49B1-BF4E-6FF75AE9FD11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9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E60F-7316-42D6-9572-4AABDE322C5F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3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815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1"/>
            <a:ext cx="43815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6A2C-6752-4B65-8ED8-E98C8BBEE982}" type="datetime1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5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B765-1577-4B37-B95B-2B57325673C9}" type="datetime1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9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AE19-547C-4481-812B-F24C7F8FBFD9}" type="datetime1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0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2E6A-22F6-488A-8207-AF8C67754E53}" type="datetime1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4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C956-A3B0-4041-B788-A37E5CCF1BAD}" type="datetime1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7481-FB2C-457D-BCF6-D5CE05219218}" type="datetime1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0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3783A-6968-4B2B-8A0B-061B2D2C9BD4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2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9144000" cy="6480000"/>
            <a:chOff x="0" y="0"/>
            <a:chExt cx="9144000" cy="51435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gradFill>
              <a:gsLst>
                <a:gs pos="0">
                  <a:srgbClr val="008080"/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gradFill>
              <a:gsLst>
                <a:gs pos="0">
                  <a:srgbClr val="769DCC"/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5566" y="1988840"/>
            <a:ext cx="8712868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cs typeface="Times New Roman" panose="02020603050405020304" pitchFamily="18" charset="0"/>
              </a:rPr>
              <a:t>Прямой одностадийный плазмохимический синтез пленок </a:t>
            </a:r>
            <a:r>
              <a:rPr lang="ru-RU" sz="28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cs typeface="Times New Roman" panose="02020603050405020304" pitchFamily="18" charset="0"/>
              </a:rPr>
              <a:t>As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cs typeface="Times New Roman" panose="02020603050405020304" pitchFamily="18" charset="0"/>
              </a:rPr>
              <a:t>-S, легированных иттербием</a:t>
            </a:r>
            <a:endParaRPr lang="ru-RU" sz="2800" b="1" dirty="0" smtClean="0">
              <a:ln>
                <a:solidFill>
                  <a:schemeClr val="accent4">
                    <a:lumMod val="75000"/>
                  </a:schemeClr>
                </a:solidFill>
              </a:ln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583668" y="4006805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к.ф.-м.н. Кудряшов </a:t>
            </a:r>
            <a:r>
              <a:rPr lang="ru-RU" sz="2400" dirty="0"/>
              <a:t>Михаил </a:t>
            </a:r>
            <a:r>
              <a:rPr lang="ru-RU" sz="2400" dirty="0" smtClean="0"/>
              <a:t>Александрович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5626" y="4977560"/>
            <a:ext cx="6732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i="1" dirty="0"/>
              <a:t>Институт физико-химических технологий и материаловедения</a:t>
            </a:r>
          </a:p>
          <a:p>
            <a:pPr algn="ctr">
              <a:lnSpc>
                <a:spcPct val="150000"/>
              </a:lnSpc>
            </a:pPr>
            <a:r>
              <a:rPr lang="ru-RU" sz="18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Кафедра «</a:t>
            </a:r>
            <a:r>
              <a:rPr lang="ru-RU" sz="18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Нанотехнологии</a:t>
            </a:r>
            <a:r>
              <a:rPr lang="ru-RU" sz="18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 и биотехнологии»</a:t>
            </a:r>
          </a:p>
        </p:txBody>
      </p:sp>
      <p:pic>
        <p:nvPicPr>
          <p:cNvPr id="35" name="Picture 9" descr="https://www.nntu.ru/frontend/web/ngtu/files/universitet/brandbook/RU_b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608"/>
            <a:ext cx="206512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37200" y="6232228"/>
            <a:ext cx="1306800" cy="365125"/>
          </a:xfrm>
        </p:spPr>
        <p:txBody>
          <a:bodyPr/>
          <a:lstStyle/>
          <a:p>
            <a:fld id="{A7C07773-BF4E-48C3-9647-EAB4C4811E97}" type="slidenum">
              <a:rPr lang="ru-RU" sz="1800" b="1" smtClean="0">
                <a:solidFill>
                  <a:srgbClr val="008080"/>
                </a:solidFill>
                <a:latin typeface="+mj-lt"/>
              </a:rPr>
              <a:pPr/>
              <a:t>2</a:t>
            </a:fld>
            <a:endParaRPr lang="ru-RU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84" y="91612"/>
            <a:ext cx="775297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872000" y="716701"/>
            <a:ext cx="5400000" cy="24000"/>
          </a:xfrm>
          <a:prstGeom prst="round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00808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https://www.nntu.ru/frontend/web/ngtu/files/universitet/brandbook/RU_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4" y="53138"/>
            <a:ext cx="117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onlinelibrary.wiley.com/cms/asset/9a553bc4-bb7e-48b0-b32c-d33f16a80251/inf212083-toc-0001-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92" y="837272"/>
            <a:ext cx="504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0DE0E2C-80A7-461D-A854-8781024D268C}"/>
              </a:ext>
            </a:extLst>
          </p:cNvPr>
          <p:cNvSpPr txBox="1"/>
          <p:nvPr/>
        </p:nvSpPr>
        <p:spPr>
          <a:xfrm>
            <a:off x="179512" y="602128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Rare‐earth‐incorporated low‐dimensional chalcogenides: Dry‐method syntheses and applications </a:t>
            </a:r>
            <a:r>
              <a:rPr lang="en-US" sz="1400" b="1" dirty="0">
                <a:solidFill>
                  <a:srgbClr val="FF0000"/>
                </a:solidFill>
              </a:rPr>
              <a:t>/ </a:t>
            </a:r>
            <a:r>
              <a:rPr lang="en-US" sz="1400" b="1" dirty="0" smtClean="0">
                <a:solidFill>
                  <a:srgbClr val="FF0000"/>
                </a:solidFill>
              </a:rPr>
              <a:t>Z. </a:t>
            </a:r>
            <a:r>
              <a:rPr lang="en-US" sz="1400" b="1" dirty="0">
                <a:solidFill>
                  <a:srgbClr val="FF0000"/>
                </a:solidFill>
              </a:rPr>
              <a:t>Zhang  </a:t>
            </a:r>
            <a:r>
              <a:rPr lang="en-US" sz="1400" b="1" dirty="0" smtClean="0">
                <a:solidFill>
                  <a:srgbClr val="FF0000"/>
                </a:solidFill>
              </a:rPr>
              <a:t>H. Zhao,  C. Zhang,  F. Luo,  Y. Du </a:t>
            </a:r>
            <a:r>
              <a:rPr lang="en-US" sz="1400" b="1" dirty="0">
                <a:solidFill>
                  <a:srgbClr val="FF0000"/>
                </a:solidFill>
              </a:rPr>
              <a:t>// </a:t>
            </a:r>
            <a:r>
              <a:rPr lang="en-US" sz="1400" b="1" dirty="0" err="1">
                <a:solidFill>
                  <a:srgbClr val="FF0000"/>
                </a:solidFill>
              </a:rPr>
              <a:t>InfoMat</a:t>
            </a:r>
            <a:r>
              <a:rPr lang="en-US" sz="1400" b="1" dirty="0">
                <a:solidFill>
                  <a:srgbClr val="FF0000"/>
                </a:solidFill>
              </a:rPr>
              <a:t>. – </a:t>
            </a:r>
            <a:r>
              <a:rPr lang="en-US" sz="1400" b="1" dirty="0" smtClean="0">
                <a:solidFill>
                  <a:srgbClr val="FF0000"/>
                </a:solidFill>
              </a:rPr>
              <a:t> 2020. </a:t>
            </a:r>
            <a:r>
              <a:rPr lang="en-US" sz="1400" b="1" dirty="0">
                <a:solidFill>
                  <a:srgbClr val="FF0000"/>
                </a:solidFill>
              </a:rPr>
              <a:t>– </a:t>
            </a:r>
            <a:r>
              <a:rPr lang="en-US" sz="1400" b="1" dirty="0" smtClean="0">
                <a:solidFill>
                  <a:srgbClr val="FF0000"/>
                </a:solidFill>
              </a:rPr>
              <a:t>V. 2, </a:t>
            </a:r>
            <a:r>
              <a:rPr lang="ru-RU" sz="1400" b="1" dirty="0" smtClean="0">
                <a:solidFill>
                  <a:srgbClr val="FF0000"/>
                </a:solidFill>
              </a:rPr>
              <a:t>№</a:t>
            </a:r>
            <a:r>
              <a:rPr lang="en-US" sz="1400" b="1" dirty="0" smtClean="0">
                <a:solidFill>
                  <a:srgbClr val="FF0000"/>
                </a:solidFill>
              </a:rPr>
              <a:t>3. – P. 466–482.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962897"/>
            <a:ext cx="27398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u="sng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Магнетронное распыление;</a:t>
            </a:r>
            <a:r>
              <a:rPr lang="ru-RU" altLang="ru-RU" sz="2000" b="1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000" b="1" dirty="0">
              <a:solidFill>
                <a:srgbClr val="3333CC">
                  <a:lumMod val="50000"/>
                </a:srgb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u="sng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Импульсное лазерное распыление;</a:t>
            </a:r>
            <a:endParaRPr lang="ru-RU" altLang="ru-RU" sz="2000" b="1" u="sng" dirty="0" smtClean="0">
              <a:solidFill>
                <a:srgbClr val="3333CC">
                  <a:lumMod val="50000"/>
                </a:srgb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u="sng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Имплантация </a:t>
            </a:r>
            <a:r>
              <a:rPr lang="ru-RU" altLang="ru-RU" sz="2000" b="1" u="sng" dirty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ионов </a:t>
            </a:r>
            <a:r>
              <a:rPr lang="ru-RU" altLang="ru-RU" sz="2000" b="1" u="sng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редкой земли;</a:t>
            </a:r>
            <a:endParaRPr lang="ru-RU" altLang="ru-RU" sz="2000" b="1" u="sng" dirty="0" smtClean="0">
              <a:solidFill>
                <a:srgbClr val="3333CC">
                  <a:lumMod val="50000"/>
                </a:srgb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u="sng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пленок из растворов </a:t>
            </a:r>
            <a:r>
              <a:rPr lang="ru-RU" altLang="ru-RU" sz="2000" b="1" u="sng" dirty="0" err="1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прекурсоров</a:t>
            </a:r>
            <a:r>
              <a:rPr lang="ru-RU" altLang="ru-RU" sz="2000" b="1" u="sng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ru-RU" altLang="ru-RU" sz="2000" b="1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000" b="1" dirty="0">
              <a:solidFill>
                <a:srgbClr val="3333CC">
                  <a:lumMod val="50000"/>
                </a:srgb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u="sng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Термическое </a:t>
            </a:r>
            <a:r>
              <a:rPr lang="ru-RU" altLang="ru-RU" sz="2000" b="1" u="sng" dirty="0" err="1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соиспарение</a:t>
            </a:r>
            <a:endParaRPr lang="ru-RU" altLang="ru-RU" sz="2000" b="1" u="sng" dirty="0">
              <a:solidFill>
                <a:srgbClr val="3333CC">
                  <a:lumMod val="50000"/>
                </a:srgb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980723">
            <a:off x="1914912" y="2297475"/>
            <a:ext cx="1190167" cy="1886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37200" y="6232228"/>
            <a:ext cx="1306800" cy="365125"/>
          </a:xfrm>
        </p:spPr>
        <p:txBody>
          <a:bodyPr/>
          <a:lstStyle/>
          <a:p>
            <a:fld id="{A7C07773-BF4E-48C3-9647-EAB4C4811E97}" type="slidenum">
              <a:rPr lang="ru-RU" sz="1800" b="1" smtClean="0">
                <a:solidFill>
                  <a:srgbClr val="008080"/>
                </a:solidFill>
                <a:latin typeface="+mj-lt"/>
              </a:rPr>
              <a:pPr/>
              <a:t>3</a:t>
            </a:fld>
            <a:endParaRPr lang="ru-RU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84" y="91612"/>
            <a:ext cx="775297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b="1" i="1" dirty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работы: 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872000" y="716701"/>
            <a:ext cx="5400000" cy="24000"/>
          </a:xfrm>
          <a:prstGeom prst="round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00808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https://www.nntu.ru/frontend/web/ngtu/files/universitet/brandbook/RU_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4" y="53138"/>
            <a:ext cx="117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7416" y="2420888"/>
            <a:ext cx="85450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Синтез 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аморфных пленок системы </a:t>
            </a:r>
            <a:r>
              <a:rPr lang="ru-RU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-S, легированных иттербием, в условиях низкотемпературной неравновесной плазмы с использованием в качестве </a:t>
            </a:r>
            <a:r>
              <a:rPr lang="ru-RU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прекурсоров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моносульфида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мышьяка и высокочистых элементарных иттербия и серы, а также выявление особенностей структурных и оптических свойств полученных образцов.</a:t>
            </a:r>
            <a:endParaRPr lang="en-US" sz="12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37200" y="6232228"/>
            <a:ext cx="1306800" cy="365125"/>
          </a:xfrm>
        </p:spPr>
        <p:txBody>
          <a:bodyPr/>
          <a:lstStyle/>
          <a:p>
            <a:fld id="{A7C07773-BF4E-48C3-9647-EAB4C4811E97}" type="slidenum">
              <a:rPr lang="ru-RU" sz="1800" b="1" smtClean="0">
                <a:solidFill>
                  <a:srgbClr val="008080"/>
                </a:solidFill>
                <a:latin typeface="+mj-lt"/>
              </a:rPr>
              <a:pPr/>
              <a:t>4</a:t>
            </a:fld>
            <a:endParaRPr lang="ru-RU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84" y="91612"/>
            <a:ext cx="775297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b="1" i="1" dirty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получения образцов </a:t>
            </a:r>
            <a:r>
              <a:rPr lang="en-US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As-S</a:t>
            </a:r>
            <a:r>
              <a:rPr lang="ru-RU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400" b="1" i="1" dirty="0" err="1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Yb</a:t>
            </a:r>
            <a:endParaRPr lang="ru-RU" sz="2400" b="1" i="1" dirty="0" smtClean="0">
              <a:gradFill flip="none" rotWithShape="1">
                <a:gsLst>
                  <a:gs pos="50000">
                    <a:schemeClr val="accent5">
                      <a:lumMod val="75000"/>
                    </a:schemeClr>
                  </a:gs>
                  <a:gs pos="0">
                    <a:schemeClr val="accent4">
                      <a:lumMod val="75000"/>
                    </a:schemeClr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872000" y="716701"/>
            <a:ext cx="5400000" cy="24000"/>
          </a:xfrm>
          <a:prstGeom prst="round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00808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https://www.nntu.ru/frontend/web/ngtu/files/universitet/brandbook/RU_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4" y="10934"/>
            <a:ext cx="117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104430" y="4937973"/>
            <a:ext cx="34798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Температуры источников:</a:t>
            </a:r>
          </a:p>
          <a:p>
            <a:r>
              <a:rPr lang="ru-RU" altLang="ja-JP" sz="22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Т</a:t>
            </a:r>
            <a:r>
              <a:rPr lang="en-US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(As</a:t>
            </a:r>
            <a:r>
              <a:rPr lang="en-US" altLang="ja-JP" sz="2200" b="1" baseline="-25000" dirty="0" smtClean="0">
                <a:solidFill>
                  <a:schemeClr val="tx2"/>
                </a:solidFill>
                <a:cs typeface="Arial" panose="020B0604020202020204" pitchFamily="34" charset="0"/>
              </a:rPr>
              <a:t>4</a:t>
            </a:r>
            <a:r>
              <a:rPr lang="en-US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S</a:t>
            </a:r>
            <a:r>
              <a:rPr lang="en-US" altLang="ja-JP" sz="2200" b="1" baseline="-25000" dirty="0" smtClean="0">
                <a:solidFill>
                  <a:schemeClr val="tx2"/>
                </a:solidFill>
                <a:cs typeface="Arial" panose="020B0604020202020204" pitchFamily="34" charset="0"/>
              </a:rPr>
              <a:t>4</a:t>
            </a:r>
            <a:r>
              <a:rPr lang="en-US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) = 350 </a:t>
            </a:r>
            <a:r>
              <a:rPr lang="en-US" altLang="ja-JP" sz="2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º</a:t>
            </a:r>
            <a:r>
              <a:rPr lang="en-US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C </a:t>
            </a:r>
            <a:endParaRPr lang="ru-RU" altLang="ja-JP" sz="22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ru-RU" altLang="ja-JP" sz="2200" b="1" i="1" dirty="0">
                <a:solidFill>
                  <a:schemeClr val="tx2"/>
                </a:solidFill>
                <a:cs typeface="Arial" panose="020B0604020202020204" pitchFamily="34" charset="0"/>
              </a:rPr>
              <a:t>Т</a:t>
            </a:r>
            <a:r>
              <a:rPr lang="en-US" altLang="ja-JP" sz="22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(S) </a:t>
            </a:r>
            <a:r>
              <a:rPr lang="en-US" altLang="ja-JP" sz="2200" b="1" dirty="0">
                <a:solidFill>
                  <a:schemeClr val="tx2"/>
                </a:solidFill>
                <a:cs typeface="Arial" panose="020B0604020202020204" pitchFamily="34" charset="0"/>
              </a:rPr>
              <a:t>= </a:t>
            </a:r>
            <a:r>
              <a:rPr lang="en-US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130 </a:t>
            </a:r>
            <a:r>
              <a:rPr lang="en-US" altLang="ja-JP" sz="2200" b="1" dirty="0">
                <a:solidFill>
                  <a:schemeClr val="tx2"/>
                </a:solidFill>
                <a:latin typeface="Times New Roman"/>
                <a:cs typeface="Times New Roman"/>
              </a:rPr>
              <a:t>º</a:t>
            </a:r>
            <a:r>
              <a:rPr lang="en-US" altLang="ja-JP" sz="2200" b="1" dirty="0">
                <a:solidFill>
                  <a:schemeClr val="tx2"/>
                </a:solidFill>
                <a:cs typeface="Arial" panose="020B0604020202020204" pitchFamily="34" charset="0"/>
              </a:rPr>
              <a:t>C </a:t>
            </a:r>
            <a:endParaRPr lang="ru-RU" altLang="ja-JP" sz="2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ru-RU" altLang="ja-JP" sz="2200" b="1" i="1" dirty="0">
                <a:solidFill>
                  <a:schemeClr val="tx2"/>
                </a:solidFill>
                <a:cs typeface="Arial" panose="020B0604020202020204" pitchFamily="34" charset="0"/>
              </a:rPr>
              <a:t>Т</a:t>
            </a:r>
            <a:r>
              <a:rPr lang="en-US" altLang="ja-JP" sz="22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(</a:t>
            </a:r>
            <a:r>
              <a:rPr lang="en-US" altLang="ja-JP" sz="22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Yb</a:t>
            </a:r>
            <a:r>
              <a:rPr lang="en-US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) </a:t>
            </a:r>
            <a:r>
              <a:rPr lang="en-US" altLang="ja-JP" sz="2200" b="1" dirty="0">
                <a:solidFill>
                  <a:schemeClr val="tx2"/>
                </a:solidFill>
                <a:cs typeface="Arial" panose="020B0604020202020204" pitchFamily="34" charset="0"/>
              </a:rPr>
              <a:t>= </a:t>
            </a:r>
            <a:r>
              <a:rPr lang="en-US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600-700 </a:t>
            </a:r>
            <a:r>
              <a:rPr lang="en-US" altLang="ja-JP" sz="2200" b="1" dirty="0">
                <a:solidFill>
                  <a:schemeClr val="tx2"/>
                </a:solidFill>
                <a:latin typeface="Times New Roman"/>
                <a:cs typeface="Times New Roman"/>
              </a:rPr>
              <a:t>º</a:t>
            </a:r>
            <a:r>
              <a:rPr lang="en-US" altLang="ja-JP" sz="2200" b="1" dirty="0">
                <a:solidFill>
                  <a:schemeClr val="tx2"/>
                </a:solidFill>
                <a:cs typeface="Arial" panose="020B0604020202020204" pitchFamily="34" charset="0"/>
              </a:rPr>
              <a:t>C </a:t>
            </a:r>
          </a:p>
        </p:txBody>
      </p:sp>
      <p:pic>
        <p:nvPicPr>
          <p:cNvPr id="1026" name="Рисунок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5" y="759353"/>
            <a:ext cx="3555915" cy="471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83" y="923852"/>
            <a:ext cx="3111625" cy="37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022419" y="5499125"/>
            <a:ext cx="22534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P</a:t>
            </a:r>
            <a:r>
              <a:rPr lang="en-US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= </a:t>
            </a:r>
            <a:r>
              <a:rPr lang="ru-RU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0.1 </a:t>
            </a:r>
            <a:r>
              <a:rPr lang="ru-RU" altLang="ja-JP" sz="22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Торр</a:t>
            </a:r>
            <a:endParaRPr lang="en-US" altLang="ja-JP" sz="22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altLang="ja-JP" sz="22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V</a:t>
            </a:r>
            <a:r>
              <a:rPr lang="en-US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=</a:t>
            </a:r>
            <a:r>
              <a:rPr lang="ru-RU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50 мл/мин</a:t>
            </a:r>
            <a:endParaRPr lang="en-US" altLang="ja-JP" sz="22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altLang="ja-JP" sz="22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f</a:t>
            </a:r>
            <a:r>
              <a:rPr lang="ru-RU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=</a:t>
            </a:r>
            <a:r>
              <a:rPr lang="en-US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40</a:t>
            </a:r>
            <a:r>
              <a:rPr lang="ru-RU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МГц</a:t>
            </a:r>
            <a:endParaRPr lang="ru-RU" altLang="ja-JP" sz="22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37200" y="6232228"/>
            <a:ext cx="1306800" cy="365125"/>
          </a:xfrm>
        </p:spPr>
        <p:txBody>
          <a:bodyPr/>
          <a:lstStyle/>
          <a:p>
            <a:fld id="{A7C07773-BF4E-48C3-9647-EAB4C4811E97}" type="slidenum">
              <a:rPr lang="ru-RU" sz="1800" b="1" smtClean="0">
                <a:solidFill>
                  <a:srgbClr val="008080"/>
                </a:solidFill>
                <a:latin typeface="+mj-lt"/>
              </a:rPr>
              <a:pPr/>
              <a:t>5</a:t>
            </a:fld>
            <a:endParaRPr lang="ru-RU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84" y="91612"/>
            <a:ext cx="775297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Эмиссионные спектры </a:t>
            </a:r>
            <a:r>
              <a:rPr lang="en-US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en-US" sz="2400" b="1" i="1" baseline="-25000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400" b="1" i="1" baseline="-25000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n-US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lang="ru-RU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sz="2400" b="1" i="1" dirty="0" err="1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Yb</a:t>
            </a:r>
            <a:r>
              <a:rPr lang="ru-RU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аргоне</a:t>
            </a:r>
            <a:endParaRPr lang="ru-RU" sz="2400" b="1" i="1" baseline="-25000" dirty="0">
              <a:gradFill flip="none" rotWithShape="1">
                <a:gsLst>
                  <a:gs pos="50000">
                    <a:schemeClr val="accent5">
                      <a:lumMod val="75000"/>
                    </a:schemeClr>
                  </a:gs>
                  <a:gs pos="0">
                    <a:schemeClr val="accent4">
                      <a:lumMod val="75000"/>
                    </a:schemeClr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872000" y="716701"/>
            <a:ext cx="5400000" cy="24000"/>
          </a:xfrm>
          <a:prstGeom prst="round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00808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https://www.nntu.ru/frontend/web/ngtu/files/universitet/brandbook/RU_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4" y="10934"/>
            <a:ext cx="117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3549" y="1090934"/>
            <a:ext cx="28328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As</a:t>
            </a:r>
            <a:r>
              <a:rPr lang="en-US" sz="2400" b="1" baseline="-25000" dirty="0"/>
              <a:t>4</a:t>
            </a:r>
            <a:r>
              <a:rPr lang="en-US" sz="2400" b="1" dirty="0"/>
              <a:t>S</a:t>
            </a:r>
            <a:r>
              <a:rPr lang="en-US" sz="2400" b="1" baseline="-25000" dirty="0"/>
              <a:t>4</a:t>
            </a:r>
            <a:r>
              <a:rPr lang="en-US" sz="2400" b="1" dirty="0"/>
              <a:t> + e → 2[As</a:t>
            </a:r>
            <a:r>
              <a:rPr lang="en-US" sz="2400" b="1" baseline="-25000" dirty="0"/>
              <a:t>2</a:t>
            </a:r>
            <a:r>
              <a:rPr lang="en-US" sz="2400" b="1" dirty="0"/>
              <a:t>S</a:t>
            </a:r>
            <a:r>
              <a:rPr lang="en-US" sz="2400" b="1" baseline="-25000" dirty="0"/>
              <a:t>2</a:t>
            </a:r>
            <a:r>
              <a:rPr lang="en-US" sz="2400" b="1" dirty="0" smtClean="0"/>
              <a:t>]</a:t>
            </a:r>
            <a:r>
              <a:rPr lang="en-US" sz="2400" b="1" baseline="30000" dirty="0" smtClean="0"/>
              <a:t>*</a:t>
            </a:r>
            <a:endParaRPr lang="ru-RU" sz="2400" b="1" baseline="30000" dirty="0" smtClean="0"/>
          </a:p>
          <a:p>
            <a:r>
              <a:rPr lang="en-US" sz="2400" b="1" dirty="0"/>
              <a:t>[As</a:t>
            </a:r>
            <a:r>
              <a:rPr lang="en-US" sz="2400" b="1" baseline="-25000" dirty="0"/>
              <a:t>2</a:t>
            </a:r>
            <a:r>
              <a:rPr lang="en-US" sz="2400" b="1" dirty="0"/>
              <a:t>S</a:t>
            </a:r>
            <a:r>
              <a:rPr lang="en-US" sz="2400" b="1" baseline="-25000" dirty="0"/>
              <a:t>2</a:t>
            </a:r>
            <a:r>
              <a:rPr lang="en-US" sz="2400" b="1" dirty="0" smtClean="0"/>
              <a:t>]</a:t>
            </a:r>
            <a:r>
              <a:rPr lang="en-US" sz="2400" b="1" baseline="30000" dirty="0" smtClean="0"/>
              <a:t>*</a:t>
            </a:r>
            <a:r>
              <a:rPr lang="en-US" sz="2400" b="1" dirty="0" smtClean="0"/>
              <a:t> </a:t>
            </a:r>
            <a:r>
              <a:rPr lang="en-US" sz="2400" b="1" dirty="0"/>
              <a:t>→ S</a:t>
            </a:r>
            <a:r>
              <a:rPr lang="en-US" sz="2400" b="1" baseline="-25000" dirty="0"/>
              <a:t>2</a:t>
            </a:r>
            <a:r>
              <a:rPr lang="en-US" sz="2400" b="1" baseline="30000" dirty="0"/>
              <a:t>*</a:t>
            </a:r>
            <a:r>
              <a:rPr lang="en-US" sz="2400" b="1" dirty="0" smtClean="0"/>
              <a:t> + </a:t>
            </a:r>
            <a:r>
              <a:rPr lang="en-US" sz="2400" b="1" dirty="0"/>
              <a:t>As</a:t>
            </a:r>
            <a:r>
              <a:rPr lang="en-US" sz="2400" b="1" baseline="-25000" dirty="0"/>
              <a:t>2</a:t>
            </a:r>
            <a:r>
              <a:rPr lang="en-US" sz="2400" b="1" baseline="30000" dirty="0" smtClean="0"/>
              <a:t>*</a:t>
            </a:r>
            <a:endParaRPr lang="ru-RU" sz="2400" b="1" baseline="30000" dirty="0" smtClean="0"/>
          </a:p>
          <a:p>
            <a:r>
              <a:rPr lang="en-US" sz="2400" b="1" dirty="0"/>
              <a:t>As</a:t>
            </a:r>
            <a:r>
              <a:rPr lang="en-US" sz="2400" b="1" baseline="-25000" dirty="0"/>
              <a:t>2</a:t>
            </a:r>
            <a:r>
              <a:rPr lang="en-US" sz="2400" b="1" baseline="30000" dirty="0"/>
              <a:t>*</a:t>
            </a:r>
            <a:r>
              <a:rPr lang="en-US" sz="2400" b="1" dirty="0"/>
              <a:t> + e → 2As</a:t>
            </a:r>
            <a:r>
              <a:rPr lang="en-US" sz="2400" b="1" baseline="30000" dirty="0"/>
              <a:t>*</a:t>
            </a:r>
            <a:r>
              <a:rPr lang="en-US" sz="2400" b="1" dirty="0"/>
              <a:t> + </a:t>
            </a:r>
            <a:r>
              <a:rPr lang="en-US" sz="2400" b="1" dirty="0" smtClean="0"/>
              <a:t>e</a:t>
            </a:r>
            <a:endParaRPr lang="ru-RU" sz="2400" b="1" dirty="0" smtClean="0"/>
          </a:p>
          <a:p>
            <a:r>
              <a:rPr lang="en-US" sz="2400" b="1" dirty="0"/>
              <a:t>S</a:t>
            </a:r>
            <a:r>
              <a:rPr lang="en-US" sz="2400" b="1" baseline="-25000" dirty="0"/>
              <a:t>8</a:t>
            </a:r>
            <a:r>
              <a:rPr lang="en-US" sz="2400" b="1" dirty="0"/>
              <a:t> + e → 4S</a:t>
            </a:r>
            <a:r>
              <a:rPr lang="en-US" sz="2400" b="1" baseline="-25000" dirty="0"/>
              <a:t>2</a:t>
            </a:r>
            <a:r>
              <a:rPr lang="en-US" sz="2400" b="1" baseline="30000" dirty="0"/>
              <a:t>*</a:t>
            </a:r>
            <a:r>
              <a:rPr lang="en-US" sz="2400" b="1" dirty="0"/>
              <a:t> + </a:t>
            </a:r>
            <a:r>
              <a:rPr lang="en-US" sz="2400" b="1" dirty="0" smtClean="0"/>
              <a:t>e</a:t>
            </a:r>
            <a:endParaRPr lang="ru-RU" sz="2400" b="1" dirty="0" smtClean="0"/>
          </a:p>
          <a:p>
            <a:r>
              <a:rPr lang="en-US" sz="2400" b="1" dirty="0"/>
              <a:t>e</a:t>
            </a:r>
            <a:r>
              <a:rPr lang="en-US" sz="2400" b="1" baseline="30000" dirty="0"/>
              <a:t>–</a:t>
            </a:r>
            <a:r>
              <a:rPr lang="en-US" sz="2400" b="1" dirty="0"/>
              <a:t> + S</a:t>
            </a:r>
            <a:r>
              <a:rPr lang="en-US" sz="2400" b="1" baseline="-25000" dirty="0"/>
              <a:t>2</a:t>
            </a:r>
            <a:r>
              <a:rPr lang="en-US" sz="2400" b="1" dirty="0"/>
              <a:t> → [S</a:t>
            </a:r>
            <a:r>
              <a:rPr lang="en-US" sz="2400" b="1" baseline="-25000" dirty="0"/>
              <a:t>2</a:t>
            </a:r>
            <a:r>
              <a:rPr lang="en-US" sz="2400" b="1" dirty="0"/>
              <a:t>]</a:t>
            </a:r>
            <a:r>
              <a:rPr lang="en-US" sz="2400" b="1" baseline="30000" dirty="0"/>
              <a:t>-</a:t>
            </a:r>
            <a:endParaRPr lang="ru-RU" sz="2400" b="1" baseline="300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94828"/>
            <a:ext cx="465112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93" y="3645024"/>
            <a:ext cx="447587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13601" y="4254026"/>
            <a:ext cx="40222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2As</a:t>
            </a:r>
            <a:r>
              <a:rPr lang="en-US" sz="2400" b="1" baseline="30000" dirty="0"/>
              <a:t>*</a:t>
            </a:r>
            <a:r>
              <a:rPr lang="en-US" sz="2400" b="1" dirty="0"/>
              <a:t> + [S</a:t>
            </a:r>
            <a:r>
              <a:rPr lang="en-US" sz="2400" b="1" baseline="-25000" dirty="0"/>
              <a:t>2</a:t>
            </a:r>
            <a:r>
              <a:rPr lang="en-US" sz="2400" b="1" dirty="0"/>
              <a:t>]</a:t>
            </a:r>
            <a:r>
              <a:rPr lang="en-US" sz="2400" b="1" baseline="30000" dirty="0"/>
              <a:t>-</a:t>
            </a:r>
            <a:r>
              <a:rPr lang="en-US" sz="2400" b="1" dirty="0"/>
              <a:t> → [As</a:t>
            </a:r>
            <a:r>
              <a:rPr lang="en-US" sz="2400" b="1" baseline="-25000" dirty="0"/>
              <a:t>2</a:t>
            </a:r>
            <a:r>
              <a:rPr lang="en-US" sz="2400" b="1" dirty="0"/>
              <a:t>S</a:t>
            </a:r>
            <a:r>
              <a:rPr lang="en-US" sz="2400" b="1" baseline="-25000" dirty="0"/>
              <a:t>2</a:t>
            </a:r>
            <a:r>
              <a:rPr lang="en-US" sz="2400" b="1" dirty="0" smtClean="0"/>
              <a:t>]</a:t>
            </a:r>
            <a:r>
              <a:rPr lang="en-US" sz="2400" b="1" baseline="30000" dirty="0" smtClean="0"/>
              <a:t>-</a:t>
            </a:r>
            <a:endParaRPr lang="ru-RU" sz="2400" b="1" baseline="30000" dirty="0" smtClean="0"/>
          </a:p>
          <a:p>
            <a:r>
              <a:rPr lang="en-US" sz="2400" b="1" dirty="0"/>
              <a:t>[As</a:t>
            </a:r>
            <a:r>
              <a:rPr lang="en-US" sz="2400" b="1" baseline="-25000" dirty="0"/>
              <a:t>2</a:t>
            </a:r>
            <a:r>
              <a:rPr lang="en-US" sz="2400" b="1" dirty="0"/>
              <a:t>S</a:t>
            </a:r>
            <a:r>
              <a:rPr lang="en-US" sz="2400" b="1" baseline="-25000" dirty="0"/>
              <a:t>2</a:t>
            </a:r>
            <a:r>
              <a:rPr lang="en-US" sz="2400" b="1" dirty="0"/>
              <a:t>]</a:t>
            </a:r>
            <a:r>
              <a:rPr lang="en-US" sz="2400" b="1" baseline="30000" dirty="0"/>
              <a:t>-</a:t>
            </a:r>
            <a:r>
              <a:rPr lang="en-US" sz="2400" b="1" dirty="0"/>
              <a:t> + As</a:t>
            </a:r>
            <a:r>
              <a:rPr lang="en-US" sz="2400" b="1" baseline="-25000" dirty="0"/>
              <a:t>2</a:t>
            </a:r>
            <a:r>
              <a:rPr lang="en-US" sz="2400" b="1" dirty="0"/>
              <a:t>S</a:t>
            </a:r>
            <a:r>
              <a:rPr lang="en-US" sz="2400" b="1" baseline="-25000" dirty="0"/>
              <a:t>2</a:t>
            </a:r>
            <a:r>
              <a:rPr lang="en-US" sz="2400" b="1" dirty="0"/>
              <a:t> + </a:t>
            </a:r>
            <a:r>
              <a:rPr lang="en-US" sz="2400" b="1" dirty="0" smtClean="0"/>
              <a:t>… </a:t>
            </a:r>
            <a:r>
              <a:rPr lang="en-US" sz="2400" b="1" dirty="0"/>
              <a:t>→ (As</a:t>
            </a:r>
            <a:r>
              <a:rPr lang="en-US" sz="2400" b="1" baseline="-25000" dirty="0"/>
              <a:t>2</a:t>
            </a:r>
            <a:r>
              <a:rPr lang="en-US" sz="2400" b="1" dirty="0"/>
              <a:t>S</a:t>
            </a:r>
            <a:r>
              <a:rPr lang="en-US" sz="2400" b="1" baseline="-25000" dirty="0"/>
              <a:t>2</a:t>
            </a:r>
            <a:r>
              <a:rPr lang="en-US" sz="2400" b="1" dirty="0"/>
              <a:t>)</a:t>
            </a:r>
            <a:r>
              <a:rPr lang="en-US" sz="2400" b="1" baseline="-25000" dirty="0"/>
              <a:t>n</a:t>
            </a:r>
            <a:r>
              <a:rPr lang="en-US" sz="2400" b="1" baseline="30000" dirty="0"/>
              <a:t>-</a:t>
            </a:r>
            <a:endParaRPr lang="ru-RU" sz="2400" b="1" baseline="30000" dirty="0" smtClean="0"/>
          </a:p>
          <a:p>
            <a:endParaRPr lang="ru-RU" sz="2400" b="1" dirty="0" smtClean="0"/>
          </a:p>
          <a:p>
            <a:r>
              <a:rPr lang="en-US" sz="2400" b="1" dirty="0" smtClean="0"/>
              <a:t>2[As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S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]</a:t>
            </a:r>
            <a:r>
              <a:rPr lang="en-US" sz="2400" b="1" baseline="30000" dirty="0" smtClean="0"/>
              <a:t>*</a:t>
            </a:r>
            <a:r>
              <a:rPr lang="en-US" sz="2400" b="1" dirty="0" smtClean="0"/>
              <a:t> </a:t>
            </a:r>
            <a:r>
              <a:rPr lang="en-US" sz="2400" b="1" dirty="0"/>
              <a:t>+ S</a:t>
            </a:r>
            <a:r>
              <a:rPr lang="en-US" sz="2400" b="1" baseline="-25000" dirty="0"/>
              <a:t>2</a:t>
            </a:r>
            <a:r>
              <a:rPr lang="en-US" sz="2400" b="1" baseline="30000" dirty="0"/>
              <a:t>*</a:t>
            </a:r>
            <a:r>
              <a:rPr lang="en-US" sz="2400" b="1" dirty="0"/>
              <a:t> → 2As</a:t>
            </a:r>
            <a:r>
              <a:rPr lang="en-US" sz="2400" b="1" baseline="-25000" dirty="0"/>
              <a:t>2</a:t>
            </a:r>
            <a:r>
              <a:rPr lang="en-US" sz="2400" b="1" dirty="0"/>
              <a:t>S</a:t>
            </a:r>
            <a:r>
              <a:rPr lang="en-US" sz="2400" b="1" baseline="-25000" dirty="0"/>
              <a:t>3</a:t>
            </a:r>
            <a:endParaRPr lang="ru-RU" sz="2400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6352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37200" y="6232228"/>
            <a:ext cx="1306800" cy="365125"/>
          </a:xfrm>
        </p:spPr>
        <p:txBody>
          <a:bodyPr/>
          <a:lstStyle/>
          <a:p>
            <a:fld id="{A7C07773-BF4E-48C3-9647-EAB4C4811E97}" type="slidenum">
              <a:rPr lang="ru-RU" sz="1800" b="1" smtClean="0">
                <a:solidFill>
                  <a:srgbClr val="008080"/>
                </a:solidFill>
                <a:latin typeface="+mj-lt"/>
              </a:rPr>
              <a:pPr/>
              <a:t>6</a:t>
            </a:fld>
            <a:endParaRPr lang="ru-RU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84" y="91612"/>
            <a:ext cx="775297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Эмиссионные спектры и изображения СЭМ</a:t>
            </a:r>
            <a:endParaRPr lang="ru-RU" sz="2400" b="1" i="1" baseline="-25000" dirty="0">
              <a:gradFill flip="none" rotWithShape="1">
                <a:gsLst>
                  <a:gs pos="50000">
                    <a:schemeClr val="accent5">
                      <a:lumMod val="75000"/>
                    </a:schemeClr>
                  </a:gs>
                  <a:gs pos="0">
                    <a:schemeClr val="accent4">
                      <a:lumMod val="75000"/>
                    </a:schemeClr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872000" y="716701"/>
            <a:ext cx="5400000" cy="24000"/>
          </a:xfrm>
          <a:prstGeom prst="round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00808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https://www.nntu.ru/frontend/web/ngtu/files/universitet/brandbook/RU_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4" y="10934"/>
            <a:ext cx="117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0" y="764704"/>
            <a:ext cx="5246542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234_1mkm_for arti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70857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233_1mkm_for artic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00" y="4365104"/>
            <a:ext cx="2697143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232_1mkm_for artic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13" y="4365104"/>
            <a:ext cx="2697143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47145" y="1508591"/>
            <a:ext cx="27174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Yb</a:t>
            </a:r>
            <a:r>
              <a:rPr lang="en-US" sz="2400" b="1" dirty="0"/>
              <a:t> + e → </a:t>
            </a:r>
            <a:r>
              <a:rPr lang="en-US" sz="2400" b="1" dirty="0" err="1"/>
              <a:t>Yb</a:t>
            </a:r>
            <a:r>
              <a:rPr lang="en-US" sz="2400" b="1" baseline="30000" dirty="0"/>
              <a:t>*</a:t>
            </a:r>
            <a:r>
              <a:rPr lang="en-US" sz="2400" b="1" dirty="0"/>
              <a:t> + </a:t>
            </a:r>
            <a:r>
              <a:rPr lang="en-US" sz="2400" b="1" dirty="0" smtClean="0"/>
              <a:t>e</a:t>
            </a:r>
            <a:endParaRPr lang="ru-RU" sz="2400" b="1" dirty="0" smtClean="0"/>
          </a:p>
          <a:p>
            <a:r>
              <a:rPr lang="ru-RU" sz="2400" b="1" dirty="0"/>
              <a:t>2</a:t>
            </a:r>
            <a:r>
              <a:rPr lang="en-GB" sz="2400" b="1" dirty="0" err="1"/>
              <a:t>Yb</a:t>
            </a:r>
            <a:r>
              <a:rPr lang="en-GB" sz="2400" b="1" baseline="30000" dirty="0"/>
              <a:t>*</a:t>
            </a:r>
            <a:r>
              <a:rPr lang="en-GB" sz="2400" b="1" dirty="0"/>
              <a:t> + S</a:t>
            </a:r>
            <a:r>
              <a:rPr lang="en-GB" sz="2400" b="1" baseline="-25000" dirty="0"/>
              <a:t>2</a:t>
            </a:r>
            <a:r>
              <a:rPr lang="en-GB" sz="2400" b="1" baseline="30000" dirty="0"/>
              <a:t>*</a:t>
            </a:r>
            <a:r>
              <a:rPr lang="en-GB" sz="2400" b="1" dirty="0"/>
              <a:t> → </a:t>
            </a:r>
            <a:r>
              <a:rPr lang="ru-RU" sz="2400" b="1" dirty="0"/>
              <a:t>2</a:t>
            </a:r>
            <a:r>
              <a:rPr lang="en-GB" sz="2400" b="1" dirty="0" err="1" smtClean="0"/>
              <a:t>YbS</a:t>
            </a:r>
            <a:endParaRPr lang="ru-RU" sz="2400" b="1" dirty="0" smtClean="0"/>
          </a:p>
          <a:p>
            <a:r>
              <a:rPr lang="ru-RU" sz="2400" b="1" dirty="0"/>
              <a:t>4</a:t>
            </a:r>
            <a:r>
              <a:rPr lang="en-GB" sz="2400" b="1" dirty="0" err="1"/>
              <a:t>Yb</a:t>
            </a:r>
            <a:r>
              <a:rPr lang="en-GB" sz="2400" b="1" dirty="0"/>
              <a:t> + </a:t>
            </a:r>
            <a:r>
              <a:rPr lang="ru-RU" sz="2400" b="1" dirty="0"/>
              <a:t>3</a:t>
            </a:r>
            <a:r>
              <a:rPr lang="en-GB" sz="2400" b="1" dirty="0"/>
              <a:t>S</a:t>
            </a:r>
            <a:r>
              <a:rPr lang="en-GB" sz="2400" b="1" baseline="-25000" dirty="0"/>
              <a:t>2</a:t>
            </a:r>
            <a:r>
              <a:rPr lang="en-GB" sz="2400" b="1" baseline="30000" dirty="0"/>
              <a:t>*</a:t>
            </a:r>
            <a:r>
              <a:rPr lang="en-GB" sz="2400" b="1" dirty="0"/>
              <a:t> → </a:t>
            </a:r>
            <a:r>
              <a:rPr lang="ru-RU" sz="2400" b="1" dirty="0"/>
              <a:t>2</a:t>
            </a:r>
            <a:r>
              <a:rPr lang="en-GB" sz="2400" b="1" dirty="0"/>
              <a:t>Yb</a:t>
            </a:r>
            <a:r>
              <a:rPr lang="en-GB" sz="2400" b="1" baseline="-25000" dirty="0"/>
              <a:t>2</a:t>
            </a:r>
            <a:r>
              <a:rPr lang="en-GB" sz="2400" b="1" dirty="0"/>
              <a:t>S</a:t>
            </a:r>
            <a:r>
              <a:rPr lang="en-GB" sz="2400" b="1" baseline="-25000" dirty="0"/>
              <a:t>3</a:t>
            </a:r>
            <a:endParaRPr lang="ru-RU" sz="2400" b="1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729642" y="4221088"/>
            <a:ext cx="5751875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34672" y="3933056"/>
            <a:ext cx="1113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1 </a:t>
            </a:r>
            <a:r>
              <a:rPr lang="ru-RU" sz="2000" b="1" dirty="0" err="1" smtClean="0"/>
              <a:t>ат</a:t>
            </a:r>
            <a:r>
              <a:rPr lang="ru-RU" sz="2000" b="1" dirty="0" smtClean="0"/>
              <a:t>% </a:t>
            </a:r>
            <a:r>
              <a:rPr lang="en-US" sz="2000" b="1" dirty="0" err="1" smtClean="0"/>
              <a:t>Yb</a:t>
            </a:r>
            <a:endParaRPr lang="ru-RU" sz="20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505850" y="3919769"/>
            <a:ext cx="1113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7 </a:t>
            </a:r>
            <a:r>
              <a:rPr lang="ru-RU" sz="2000" b="1" dirty="0" err="1" smtClean="0"/>
              <a:t>ат</a:t>
            </a:r>
            <a:r>
              <a:rPr lang="ru-RU" sz="2000" b="1" dirty="0" smtClean="0"/>
              <a:t>% </a:t>
            </a:r>
            <a:r>
              <a:rPr lang="en-US" sz="2000" b="1" dirty="0" err="1" smtClean="0"/>
              <a:t>Yb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316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37200" y="6232228"/>
            <a:ext cx="1306800" cy="365125"/>
          </a:xfrm>
        </p:spPr>
        <p:txBody>
          <a:bodyPr/>
          <a:lstStyle/>
          <a:p>
            <a:fld id="{A7C07773-BF4E-48C3-9647-EAB4C4811E97}" type="slidenum">
              <a:rPr lang="ru-RU" sz="1800" b="1" smtClean="0">
                <a:solidFill>
                  <a:srgbClr val="008080"/>
                </a:solidFill>
                <a:latin typeface="+mj-lt"/>
              </a:rPr>
              <a:pPr/>
              <a:t>7</a:t>
            </a:fld>
            <a:endParaRPr lang="ru-RU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84" y="91612"/>
            <a:ext cx="8977112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Оптические свойства </a:t>
            </a:r>
            <a:r>
              <a:rPr lang="en-US" sz="2400" b="1" i="1" dirty="0" err="1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As-S:Yb</a:t>
            </a:r>
            <a:endParaRPr lang="en-US" sz="2400" b="1" i="1" dirty="0">
              <a:gradFill flip="none" rotWithShape="1">
                <a:gsLst>
                  <a:gs pos="50000">
                    <a:schemeClr val="accent5">
                      <a:lumMod val="75000"/>
                    </a:schemeClr>
                  </a:gs>
                  <a:gs pos="0">
                    <a:schemeClr val="accent4">
                      <a:lumMod val="75000"/>
                    </a:schemeClr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i="1" dirty="0">
              <a:gradFill flip="none" rotWithShape="1">
                <a:gsLst>
                  <a:gs pos="50000">
                    <a:schemeClr val="accent5">
                      <a:lumMod val="75000"/>
                    </a:schemeClr>
                  </a:gs>
                  <a:gs pos="0">
                    <a:schemeClr val="accent4">
                      <a:lumMod val="75000"/>
                    </a:schemeClr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872000" y="716701"/>
            <a:ext cx="5400000" cy="24000"/>
          </a:xfrm>
          <a:prstGeom prst="round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00808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https://www.nntu.ru/frontend/web/ngtu/files/universitet/brandbook/RU_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4" y="14820"/>
            <a:ext cx="117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5" y="1048074"/>
            <a:ext cx="37242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92" y="1048074"/>
            <a:ext cx="35337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8" descr="PL6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4" y="3997027"/>
            <a:ext cx="33813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558560" y="3645024"/>
            <a:ext cx="1805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Спектры ФЛ</a:t>
            </a:r>
            <a:endParaRPr lang="ru-RU" sz="2000" b="1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2627784" y="4045134"/>
            <a:ext cx="1291416" cy="70420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59693" y="724634"/>
            <a:ext cx="3101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Спектры пропускания</a:t>
            </a:r>
            <a:endParaRPr lang="ru-RU" sz="20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992342" y="694710"/>
            <a:ext cx="3101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Спектры КРС</a:t>
            </a:r>
            <a:endParaRPr lang="ru-RU" sz="2000" b="1" dirty="0"/>
          </a:p>
        </p:txBody>
      </p:sp>
      <p:pic>
        <p:nvPicPr>
          <p:cNvPr id="21" name="Picture 8" descr="D:\наука\статьи\статья As-S_Yb\Литература\Yb energy schem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328"/>
            <a:ext cx="362337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 стрелкой 39"/>
          <p:cNvCxnSpPr/>
          <p:nvPr/>
        </p:nvCxnSpPr>
        <p:spPr>
          <a:xfrm flipH="1">
            <a:off x="3563888" y="5121328"/>
            <a:ext cx="1428455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4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6024" y="1196752"/>
            <a:ext cx="8748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Впервые метод 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PECVD использован для прямого одностадийного синтеза </a:t>
            </a: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халькогенидных 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пленок </a:t>
            </a:r>
            <a:r>
              <a:rPr lang="ru-RU" sz="25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легированных </a:t>
            </a: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иттербием с концентрацией от 1 до 7 </a:t>
            </a:r>
            <a:r>
              <a:rPr lang="ru-RU" sz="25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ат</a:t>
            </a: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.%.</a:t>
            </a:r>
            <a:endParaRPr lang="ru-RU" sz="25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Добавление 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иттербия в образец As</a:t>
            </a:r>
            <a:r>
              <a:rPr lang="ru-RU" sz="2500" b="1" baseline="-25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2500" b="1" baseline="-25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приводит к образованию структурных единиц сульфида иттербия Yb</a:t>
            </a:r>
            <a:r>
              <a:rPr lang="ru-RU" sz="2500" b="1" baseline="-25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2500" b="1" baseline="-25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 счет замещения мышьяка в структурных фрагментах AsS</a:t>
            </a:r>
            <a:r>
              <a:rPr lang="ru-RU" sz="2500" b="1" baseline="-25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3/2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5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увеличением 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содержания иттербия оптическая ширина запрещенной зоны уменьшается с </a:t>
            </a: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2.54 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2.00 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эВ</a:t>
            </a: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Введение иттербия в систему </a:t>
            </a:r>
            <a:r>
              <a:rPr lang="en-US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As-S </a:t>
            </a: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приводит к 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появлению фотолюминесценции в диапазоне 930-1030 </a:t>
            </a: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нм. </a:t>
            </a:r>
            <a:endParaRPr lang="ru-RU" sz="25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ru-RU" sz="2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37200" y="6232228"/>
            <a:ext cx="1306800" cy="365125"/>
          </a:xfrm>
        </p:spPr>
        <p:txBody>
          <a:bodyPr/>
          <a:lstStyle/>
          <a:p>
            <a:fld id="{A7C07773-BF4E-48C3-9647-EAB4C4811E97}" type="slidenum">
              <a:rPr lang="ru-RU" sz="1800" b="1" smtClean="0">
                <a:solidFill>
                  <a:srgbClr val="008080"/>
                </a:solidFill>
                <a:latin typeface="+mj-lt"/>
              </a:rPr>
              <a:pPr/>
              <a:t>8</a:t>
            </a:fld>
            <a:endParaRPr lang="ru-RU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84" y="91612"/>
            <a:ext cx="775297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Выводы: 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872000" y="716701"/>
            <a:ext cx="5400000" cy="24000"/>
          </a:xfrm>
          <a:prstGeom prst="round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00808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https://www.nntu.ru/frontend/web/ngtu/files/universitet/brandbook/RU_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4" y="53138"/>
            <a:ext cx="117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5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0" y="0"/>
            <a:ext cx="9144000" cy="6480000"/>
            <a:chOff x="0" y="0"/>
            <a:chExt cx="9144000" cy="514350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gradFill>
              <a:gsLst>
                <a:gs pos="0">
                  <a:srgbClr val="008080"/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gradFill>
              <a:gsLst>
                <a:gs pos="0">
                  <a:srgbClr val="769DCC"/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5566" y="2255115"/>
            <a:ext cx="8712868" cy="12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/>
              <a:t>СПАСИБО ЗА </a:t>
            </a:r>
            <a:r>
              <a:rPr lang="ru-RU" sz="5400" b="1" dirty="0" smtClean="0"/>
              <a:t>ВНИМАНИЕ!</a:t>
            </a:r>
            <a:endParaRPr lang="ru-RU" sz="5400" b="1" dirty="0"/>
          </a:p>
        </p:txBody>
      </p:sp>
      <p:pic>
        <p:nvPicPr>
          <p:cNvPr id="20" name="Picture 9" descr="https://www.nntu.ru/frontend/web/ngtu/files/universitet/brandbook/RU_b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934"/>
            <a:ext cx="206512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3683</TotalTime>
  <Words>388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ＭＳ Ｐゴシック</vt:lpstr>
      <vt:lpstr>Times New Roman</vt:lpstr>
      <vt:lpstr>Tahoma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Сазанова</dc:creator>
  <cp:lastModifiedBy>Михаил</cp:lastModifiedBy>
  <cp:revision>291</cp:revision>
  <dcterms:created xsi:type="dcterms:W3CDTF">2021-03-03T19:22:25Z</dcterms:created>
  <dcterms:modified xsi:type="dcterms:W3CDTF">2021-05-13T09:47:31Z</dcterms:modified>
</cp:coreProperties>
</file>