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B1AEA3-B329-4231-AB83-21895D40956C}" type="datetimeFigureOut">
              <a:rPr lang="ru-RU" smtClean="0"/>
              <a:pPr/>
              <a:t>10.05.2021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C87FC-B67B-48B0-8DEF-116F4D4B8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C87FC-B67B-48B0-8DEF-116F4D4B827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000240"/>
            <a:ext cx="8358246" cy="1714512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Особенности технологии получения многокомпонентных </a:t>
            </a:r>
            <a:r>
              <a:rPr lang="ru-RU" sz="4000" dirty="0" err="1" smtClean="0"/>
              <a:t>сегнетопьезоэлектрических</a:t>
            </a:r>
            <a:r>
              <a:rPr lang="ru-RU" sz="4000" dirty="0" smtClean="0"/>
              <a:t> материало</a:t>
            </a:r>
            <a:r>
              <a:rPr lang="ru-RU" sz="3200" dirty="0" smtClean="0"/>
              <a:t>в </a:t>
            </a:r>
            <a:r>
              <a:rPr lang="ru-RU" dirty="0" smtClean="0">
                <a:latin typeface="Corbel" pitchFamily="34" charset="0"/>
              </a:rPr>
              <a:t/>
            </a:r>
            <a:br>
              <a:rPr lang="ru-RU" dirty="0" smtClean="0">
                <a:latin typeface="Corbel" pitchFamily="34" charset="0"/>
              </a:rPr>
            </a:br>
            <a:r>
              <a:rPr lang="ru-RU" sz="3600" b="1" dirty="0" smtClean="0"/>
              <a:t> 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4000504"/>
            <a:ext cx="7072362" cy="1285884"/>
          </a:xfrm>
        </p:spPr>
        <p:txBody>
          <a:bodyPr>
            <a:normAutofit fontScale="32500" lnSpcReduction="20000"/>
          </a:bodyPr>
          <a:lstStyle/>
          <a:p>
            <a:pPr algn="r"/>
            <a:r>
              <a:rPr lang="ru-RU" sz="3800" b="1" dirty="0" smtClean="0"/>
              <a:t> </a:t>
            </a:r>
            <a:endParaRPr lang="ru-RU" sz="3800" dirty="0" smtClean="0"/>
          </a:p>
          <a:p>
            <a:pPr algn="r"/>
            <a:r>
              <a:rPr lang="ru-RU" b="1" dirty="0" smtClean="0"/>
              <a:t> </a:t>
            </a:r>
            <a:endParaRPr lang="ru-RU" dirty="0" smtClean="0"/>
          </a:p>
          <a:p>
            <a:pPr algn="r"/>
            <a:r>
              <a:rPr lang="ru-RU" sz="7400" i="1" dirty="0" smtClean="0">
                <a:solidFill>
                  <a:schemeClr val="tx1"/>
                </a:solidFill>
              </a:rPr>
              <a:t>С И Дудкина, Л А </a:t>
            </a:r>
            <a:r>
              <a:rPr lang="ru-RU" sz="7400" i="1" dirty="0" err="1" smtClean="0">
                <a:solidFill>
                  <a:schemeClr val="tx1"/>
                </a:solidFill>
              </a:rPr>
              <a:t>Шилкина</a:t>
            </a:r>
            <a:r>
              <a:rPr lang="ru-RU" sz="7400" i="1" dirty="0" smtClean="0">
                <a:solidFill>
                  <a:schemeClr val="tx1"/>
                </a:solidFill>
              </a:rPr>
              <a:t>, Л А Резниченко </a:t>
            </a:r>
          </a:p>
          <a:p>
            <a:pPr algn="r"/>
            <a:r>
              <a:rPr lang="en-US" sz="4000" dirty="0" smtClean="0">
                <a:latin typeface="Corbel" pitchFamily="34" charset="0"/>
              </a:rPr>
              <a:t> </a:t>
            </a:r>
            <a:endParaRPr lang="ru-RU" sz="4000" dirty="0" smtClean="0">
              <a:latin typeface="Corbel" pitchFamily="34" charset="0"/>
            </a:endParaRPr>
          </a:p>
          <a:p>
            <a:pPr algn="r"/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50717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pic>
        <p:nvPicPr>
          <p:cNvPr id="9" name="Picture 9" descr="Картинки по запросу эмблема юфу">
            <a:extLst>
              <a:ext uri="{FF2B5EF4-FFF2-40B4-BE49-F238E27FC236}">
                <a16:creationId xmlns="" xmlns:a16="http://schemas.microsoft.com/office/drawing/2014/main" id="{957F4C03-DB85-4F3A-B80C-2487DEE593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lum bright="-3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5072073"/>
            <a:ext cx="1620000" cy="1350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EE4AAE06-D1D2-47CC-8FF1-59C5C40A0D0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5691705">
            <a:off x="7380178" y="5169947"/>
            <a:ext cx="1483119" cy="1323257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143108" y="428604"/>
            <a:ext cx="47863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/>
          </a:p>
        </p:txBody>
      </p:sp>
      <p:pic>
        <p:nvPicPr>
          <p:cNvPr id="11" name="Picture 10" descr="C:\Users\Magneto\Desktop\ЮФУ 2.jpg">
            <a:extLst>
              <a:ext uri="{FF2B5EF4-FFF2-40B4-BE49-F238E27FC236}">
                <a16:creationId xmlns="" xmlns:a16="http://schemas.microsoft.com/office/drawing/2014/main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ru-RU" sz="2000" dirty="0" smtClean="0"/>
          </a:p>
          <a:p>
            <a:endParaRPr lang="ru-RU" dirty="0"/>
          </a:p>
        </p:txBody>
      </p:sp>
      <p:pic>
        <p:nvPicPr>
          <p:cNvPr id="4" name="Picture 10" descr="C:\Users\Magneto\Desktop\ЮФУ 2.jpg">
            <a:extLst>
              <a:ext uri="{FF2B5EF4-FFF2-40B4-BE49-F238E27FC236}">
                <a16:creationId xmlns="" xmlns:a16="http://schemas.microsoft.com/office/drawing/2014/main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286776" y="5715016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z="2400" smtClean="0"/>
              <a:pPr/>
              <a:t>10</a:t>
            </a:fld>
            <a:endParaRPr lang="ru-RU" sz="24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285854" y="1643052"/>
          <a:ext cx="6040459" cy="2837508"/>
        </p:xfrm>
        <a:graphic>
          <a:graphicData uri="http://schemas.openxmlformats.org/drawingml/2006/table">
            <a:tbl>
              <a:tblPr/>
              <a:tblGrid>
                <a:gridCol w="2033215"/>
                <a:gridCol w="2033215"/>
                <a:gridCol w="1974029"/>
              </a:tblGrid>
              <a:tr h="472918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Параметры</a:t>
                      </a:r>
                      <a:endParaRPr lang="ru-RU" sz="11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Способ изготовления материала </a:t>
                      </a:r>
                      <a:endParaRPr lang="ru-RU" sz="11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29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разработанный</a:t>
                      </a:r>
                      <a:endParaRPr lang="ru-RU" sz="11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Calibri" pitchFamily="34" charset="0"/>
                          <a:ea typeface="Times New Roman"/>
                          <a:cs typeface="Times New Roman"/>
                        </a:rPr>
                        <a:t>традиционный </a:t>
                      </a:r>
                      <a:endParaRPr lang="ru-RU" sz="110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9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2000" baseline="-250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t</a:t>
                      </a:r>
                      <a:endParaRPr lang="ru-RU" sz="11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0.24-0.46</a:t>
                      </a:r>
                      <a:endParaRPr lang="ru-RU" sz="11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0.18-0.40</a:t>
                      </a:r>
                      <a:endParaRPr lang="ru-RU" sz="11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9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2000" baseline="-250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ru-RU" sz="20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en-US" sz="2000" i="1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ru-RU" sz="2000" baseline="-25000" dirty="0" err="1">
                          <a:latin typeface="Calibri" pitchFamily="34" charset="0"/>
                          <a:ea typeface="Times New Roman"/>
                          <a:cs typeface="Times New Roman"/>
                        </a:rPr>
                        <a:t>р</a:t>
                      </a:r>
                      <a:endParaRPr lang="ru-RU" sz="11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Calibri" pitchFamily="34" charset="0"/>
                          <a:ea typeface="Times New Roman"/>
                          <a:cs typeface="Times New Roman"/>
                        </a:rPr>
                        <a:t>4.5-8.0</a:t>
                      </a:r>
                      <a:endParaRPr lang="ru-RU" sz="110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3.0-3.6</a:t>
                      </a:r>
                      <a:endParaRPr lang="ru-RU" sz="11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9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ε</a:t>
                      </a:r>
                      <a:r>
                        <a:rPr lang="ru-RU" sz="2000" baseline="-250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33</a:t>
                      </a:r>
                      <a:r>
                        <a:rPr lang="ru-RU" sz="2000" baseline="300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Т</a:t>
                      </a:r>
                      <a:r>
                        <a:rPr lang="ru-RU" sz="20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/ε</a:t>
                      </a:r>
                      <a:r>
                        <a:rPr lang="ru-RU" sz="2000" baseline="-250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Calibri" pitchFamily="34" charset="0"/>
                          <a:ea typeface="Times New Roman"/>
                          <a:cs typeface="Times New Roman"/>
                        </a:rPr>
                        <a:t>208-250</a:t>
                      </a:r>
                      <a:endParaRPr lang="ru-RU" sz="110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205-245</a:t>
                      </a:r>
                      <a:endParaRPr lang="ru-RU" sz="11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9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Calibri" pitchFamily="34" charset="0"/>
                          <a:ea typeface="Calibri"/>
                          <a:cs typeface="Times New Roman"/>
                        </a:rPr>
                        <a:t>Q</a:t>
                      </a:r>
                      <a:r>
                        <a:rPr lang="ru-RU" sz="2000" baseline="-25000" dirty="0">
                          <a:latin typeface="Calibri" pitchFamily="34" charset="0"/>
                          <a:ea typeface="Calibri"/>
                          <a:cs typeface="Times New Roman"/>
                        </a:rPr>
                        <a:t>м</a:t>
                      </a:r>
                      <a:endParaRPr lang="ru-RU" sz="11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Calibri" pitchFamily="34" charset="0"/>
                          <a:ea typeface="Times New Roman"/>
                          <a:cs typeface="Times New Roman"/>
                        </a:rPr>
                        <a:t>400-1800</a:t>
                      </a:r>
                      <a:endParaRPr lang="ru-RU" sz="110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410-1750</a:t>
                      </a:r>
                      <a:endParaRPr lang="ru-RU" sz="11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14348" y="4714884"/>
            <a:ext cx="764386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buNone/>
            </a:pPr>
            <a:r>
              <a:rPr lang="ru-RU" sz="2000" dirty="0" smtClean="0"/>
              <a:t>Наблюдалось также улучшение электрофизических свойств материалов на основе системы </a:t>
            </a:r>
            <a:r>
              <a:rPr lang="en-US" sz="2000" dirty="0" err="1" smtClean="0"/>
              <a:t>Pb</a:t>
            </a:r>
            <a:r>
              <a:rPr lang="ru-RU" sz="2000" dirty="0" smtClean="0"/>
              <a:t>(</a:t>
            </a:r>
            <a:r>
              <a:rPr lang="en-US" sz="2000" dirty="0" smtClean="0"/>
              <a:t>Ti</a:t>
            </a:r>
            <a:r>
              <a:rPr lang="ru-RU" sz="2000" dirty="0" smtClean="0"/>
              <a:t>,</a:t>
            </a:r>
            <a:r>
              <a:rPr lang="en-US" sz="2000" dirty="0" err="1" smtClean="0"/>
              <a:t>Zr</a:t>
            </a:r>
            <a:r>
              <a:rPr lang="ru-RU" sz="2000" dirty="0" smtClean="0"/>
              <a:t>)</a:t>
            </a:r>
            <a:r>
              <a:rPr lang="en-US" sz="2000" dirty="0" smtClean="0"/>
              <a:t>O</a:t>
            </a:r>
            <a:r>
              <a:rPr lang="ru-RU" sz="2000" baseline="-25000" dirty="0" smtClean="0"/>
              <a:t>3</a:t>
            </a:r>
            <a:r>
              <a:rPr lang="ru-RU" sz="2000" dirty="0" smtClean="0"/>
              <a:t> и </a:t>
            </a:r>
            <a:r>
              <a:rPr lang="ru-RU" sz="2000" dirty="0" err="1" smtClean="0"/>
              <a:t>ниобатов</a:t>
            </a:r>
            <a:r>
              <a:rPr lang="ru-RU" sz="2000" dirty="0" smtClean="0"/>
              <a:t> щелочных металлов, приготовленных разработанным способом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4600" dirty="0" smtClean="0"/>
              <a:t>Выводы</a:t>
            </a:r>
          </a:p>
          <a:p>
            <a:pPr indent="457200" algn="just">
              <a:lnSpc>
                <a:spcPct val="120000"/>
              </a:lnSpc>
              <a:buNone/>
            </a:pPr>
            <a:r>
              <a:rPr lang="ru-RU" sz="2800" dirty="0" smtClean="0"/>
              <a:t>Предложен метод дополнительной термообработки синтезированного продукта при температуре, соответствующей прекращению изменения параметров элементарной ячейки проб. Разрабатываемый технологический прием для изготовления лабораторных образцов </a:t>
            </a:r>
            <a:r>
              <a:rPr lang="ru-RU" sz="2800" dirty="0" err="1" smtClean="0"/>
              <a:t>пооперационно</a:t>
            </a:r>
            <a:r>
              <a:rPr lang="ru-RU" sz="2800" dirty="0" smtClean="0"/>
              <a:t> рассмотрен на примере состава </a:t>
            </a:r>
            <a:r>
              <a:rPr lang="en-US" sz="2800" dirty="0" err="1" smtClean="0"/>
              <a:t>Pb</a:t>
            </a:r>
            <a:r>
              <a:rPr lang="ru-RU" sz="2800" baseline="-25000" dirty="0" smtClean="0"/>
              <a:t>0.88</a:t>
            </a:r>
            <a:r>
              <a:rPr lang="en-US" sz="2800" dirty="0" err="1" smtClean="0"/>
              <a:t>Nd</a:t>
            </a:r>
            <a:r>
              <a:rPr lang="ru-RU" sz="2800" baseline="-25000" dirty="0" smtClean="0"/>
              <a:t>0.1</a:t>
            </a:r>
            <a:r>
              <a:rPr lang="en-US" sz="2800" dirty="0" smtClean="0"/>
              <a:t>Ti</a:t>
            </a:r>
            <a:r>
              <a:rPr lang="ru-RU" sz="2800" baseline="-25000" dirty="0" smtClean="0"/>
              <a:t>0.92</a:t>
            </a:r>
            <a:r>
              <a:rPr lang="en-US" sz="2800" dirty="0" err="1" smtClean="0"/>
              <a:t>Mn</a:t>
            </a:r>
            <a:r>
              <a:rPr lang="ru-RU" sz="2800" baseline="-25000" dirty="0" smtClean="0"/>
              <a:t>0.02</a:t>
            </a:r>
            <a:r>
              <a:rPr lang="en-US" sz="2800" dirty="0" smtClean="0"/>
              <a:t>In</a:t>
            </a:r>
            <a:r>
              <a:rPr lang="ru-RU" sz="2800" baseline="-25000" dirty="0" smtClean="0"/>
              <a:t>0.06</a:t>
            </a:r>
            <a:r>
              <a:rPr lang="en-US" sz="2800" dirty="0" smtClean="0"/>
              <a:t>O</a:t>
            </a:r>
            <a:r>
              <a:rPr lang="ru-RU" sz="2800" baseline="-25000" dirty="0" smtClean="0"/>
              <a:t>3</a:t>
            </a:r>
            <a:r>
              <a:rPr lang="ru-RU" sz="2800" dirty="0" smtClean="0"/>
              <a:t>.</a:t>
            </a:r>
          </a:p>
          <a:p>
            <a:pPr indent="457200" algn="just">
              <a:lnSpc>
                <a:spcPct val="120000"/>
              </a:lnSpc>
              <a:buNone/>
            </a:pPr>
            <a:r>
              <a:rPr lang="ru-RU" sz="2800" dirty="0" smtClean="0"/>
              <a:t>Показано, что предлагаемый прием может использоваться и при изготовлении керамик на основе титаната свинца с участием других оксидов </a:t>
            </a:r>
            <a:r>
              <a:rPr lang="ru-RU" sz="2800" dirty="0" err="1" smtClean="0"/>
              <a:t>РЗЭ</a:t>
            </a:r>
            <a:r>
              <a:rPr lang="ru-RU" sz="2800" dirty="0" smtClean="0"/>
              <a:t> (</a:t>
            </a:r>
            <a:r>
              <a:rPr lang="en-US" sz="2800" dirty="0" smtClean="0"/>
              <a:t>La</a:t>
            </a:r>
            <a:r>
              <a:rPr lang="ru-RU" sz="2800" baseline="-25000" dirty="0" smtClean="0"/>
              <a:t>2</a:t>
            </a:r>
            <a:r>
              <a:rPr lang="en-US" sz="2800" dirty="0" smtClean="0"/>
              <a:t>O</a:t>
            </a:r>
            <a:r>
              <a:rPr lang="ru-RU" sz="2800" baseline="-25000" dirty="0" smtClean="0"/>
              <a:t>3</a:t>
            </a:r>
            <a:r>
              <a:rPr lang="ru-RU" sz="2800" dirty="0" smtClean="0"/>
              <a:t>, </a:t>
            </a:r>
            <a:r>
              <a:rPr lang="en-US" sz="2800" dirty="0" err="1" smtClean="0"/>
              <a:t>CeO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, </a:t>
            </a:r>
            <a:r>
              <a:rPr lang="en-US" sz="2800" dirty="0" smtClean="0"/>
              <a:t>Pr</a:t>
            </a:r>
            <a:r>
              <a:rPr lang="ru-RU" sz="2800" baseline="-25000" dirty="0" smtClean="0"/>
              <a:t>2</a:t>
            </a:r>
            <a:r>
              <a:rPr lang="en-US" sz="2800" dirty="0" smtClean="0"/>
              <a:t>O</a:t>
            </a:r>
            <a:r>
              <a:rPr lang="ru-RU" sz="2800" baseline="-25000" dirty="0" smtClean="0"/>
              <a:t>3</a:t>
            </a:r>
            <a:r>
              <a:rPr lang="ru-RU" sz="2800" dirty="0" smtClean="0"/>
              <a:t>, </a:t>
            </a:r>
            <a:r>
              <a:rPr lang="en-US" sz="2800" dirty="0" err="1" smtClean="0"/>
              <a:t>Sm</a:t>
            </a:r>
            <a:r>
              <a:rPr lang="ru-RU" sz="2800" baseline="-25000" dirty="0" smtClean="0"/>
              <a:t>2</a:t>
            </a:r>
            <a:r>
              <a:rPr lang="en-US" sz="2800" dirty="0" smtClean="0"/>
              <a:t>O</a:t>
            </a:r>
            <a:r>
              <a:rPr lang="ru-RU" sz="2800" baseline="-25000" dirty="0" smtClean="0"/>
              <a:t>3</a:t>
            </a:r>
            <a:r>
              <a:rPr lang="ru-RU" sz="2800" dirty="0" smtClean="0"/>
              <a:t>, </a:t>
            </a:r>
            <a:r>
              <a:rPr lang="en-US" sz="2800" dirty="0" err="1" smtClean="0"/>
              <a:t>Gd</a:t>
            </a:r>
            <a:r>
              <a:rPr lang="ru-RU" sz="2800" baseline="-25000" dirty="0" smtClean="0"/>
              <a:t>2</a:t>
            </a:r>
            <a:r>
              <a:rPr lang="en-US" sz="2800" dirty="0" smtClean="0"/>
              <a:t>O</a:t>
            </a:r>
            <a:r>
              <a:rPr lang="ru-RU" sz="2800" baseline="-25000" dirty="0" smtClean="0"/>
              <a:t>3</a:t>
            </a:r>
            <a:r>
              <a:rPr lang="ru-RU" sz="2800" dirty="0" smtClean="0"/>
              <a:t>, </a:t>
            </a:r>
            <a:r>
              <a:rPr lang="en-US" sz="2800" dirty="0" smtClean="0"/>
              <a:t>Tb</a:t>
            </a:r>
            <a:r>
              <a:rPr lang="ru-RU" sz="2800" baseline="-25000" dirty="0" smtClean="0"/>
              <a:t>2</a:t>
            </a:r>
            <a:r>
              <a:rPr lang="en-US" sz="2800" dirty="0" smtClean="0"/>
              <a:t>O</a:t>
            </a:r>
            <a:r>
              <a:rPr lang="ru-RU" sz="2800" baseline="-25000" dirty="0" smtClean="0"/>
              <a:t>3</a:t>
            </a:r>
            <a:r>
              <a:rPr lang="ru-RU" sz="2800" dirty="0" smtClean="0"/>
              <a:t>, </a:t>
            </a:r>
            <a:r>
              <a:rPr lang="en-US" sz="2800" dirty="0" err="1" smtClean="0"/>
              <a:t>Yb</a:t>
            </a:r>
            <a:r>
              <a:rPr lang="ru-RU" sz="2800" baseline="-25000" dirty="0" smtClean="0"/>
              <a:t>2</a:t>
            </a:r>
            <a:r>
              <a:rPr lang="en-US" sz="2800" dirty="0" smtClean="0"/>
              <a:t>O</a:t>
            </a:r>
            <a:r>
              <a:rPr lang="ru-RU" sz="2800" baseline="-25000" dirty="0" smtClean="0"/>
              <a:t>3</a:t>
            </a:r>
            <a:r>
              <a:rPr lang="ru-RU" sz="2800" dirty="0" smtClean="0"/>
              <a:t>), а также композиций с участием </a:t>
            </a:r>
            <a:r>
              <a:rPr lang="ru-RU" sz="2800" dirty="0" err="1" smtClean="0"/>
              <a:t>ЦТС</a:t>
            </a:r>
            <a:r>
              <a:rPr lang="ru-RU" sz="2800" dirty="0" smtClean="0"/>
              <a:t>. </a:t>
            </a:r>
          </a:p>
        </p:txBody>
      </p:sp>
      <p:pic>
        <p:nvPicPr>
          <p:cNvPr id="4" name="Picture 10" descr="C:\Users\Magneto\Desktop\ЮФУ 2.jpg">
            <a:extLst>
              <a:ext uri="{FF2B5EF4-FFF2-40B4-BE49-F238E27FC236}">
                <a16:creationId xmlns="" xmlns:a16="http://schemas.microsoft.com/office/drawing/2014/main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286776" y="5715016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z="2400" smtClean="0"/>
              <a:pPr/>
              <a:t>11</a:t>
            </a:fld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857364"/>
            <a:ext cx="8215370" cy="4214842"/>
          </a:xfrm>
        </p:spPr>
        <p:txBody>
          <a:bodyPr>
            <a:normAutofit/>
          </a:bodyPr>
          <a:lstStyle/>
          <a:p>
            <a:pPr indent="457200" algn="just">
              <a:buNone/>
            </a:pPr>
            <a:r>
              <a:rPr lang="ru-RU" sz="2100" dirty="0" smtClean="0"/>
              <a:t>Полученные </a:t>
            </a:r>
            <a:r>
              <a:rPr lang="ru-RU" sz="2100" dirty="0" smtClean="0"/>
              <a:t>с использованием предлагаемого приема материалы имеют улучшенные характеристики по сравнению с аналогичными, реализуемыми в материалах, изготовленных традиционным способом: высокие значения </a:t>
            </a:r>
            <a:r>
              <a:rPr lang="en-US" sz="2100" i="1" dirty="0" smtClean="0"/>
              <a:t>K</a:t>
            </a:r>
            <a:r>
              <a:rPr lang="en-US" sz="2100" baseline="-25000" dirty="0" smtClean="0"/>
              <a:t>t </a:t>
            </a:r>
            <a:r>
              <a:rPr lang="ru-RU" sz="2100" dirty="0" smtClean="0"/>
              <a:t> и анизотропии пьезоэлектрических параметров (</a:t>
            </a:r>
            <a:r>
              <a:rPr lang="en-US" sz="2100" i="1" dirty="0" smtClean="0"/>
              <a:t>K</a:t>
            </a:r>
            <a:r>
              <a:rPr lang="en-US" sz="2100" baseline="-25000" dirty="0" smtClean="0"/>
              <a:t>t</a:t>
            </a:r>
            <a:r>
              <a:rPr lang="ru-RU" sz="2100" dirty="0" smtClean="0"/>
              <a:t>/</a:t>
            </a:r>
            <a:r>
              <a:rPr lang="en-US" sz="2100" i="1" dirty="0" smtClean="0"/>
              <a:t>K</a:t>
            </a:r>
            <a:r>
              <a:rPr lang="ru-RU" sz="2100" baseline="-25000" dirty="0" err="1" smtClean="0"/>
              <a:t>р</a:t>
            </a:r>
            <a:r>
              <a:rPr lang="ru-RU" sz="2100" dirty="0" smtClean="0"/>
              <a:t>) при практической неизменности значений диэлектрической проницаемости (</a:t>
            </a:r>
            <a:r>
              <a:rPr lang="ru-RU" sz="2100" i="1" dirty="0" smtClean="0"/>
              <a:t>ε</a:t>
            </a:r>
            <a:r>
              <a:rPr lang="ru-RU" sz="2100" baseline="-25000" dirty="0" smtClean="0"/>
              <a:t>33</a:t>
            </a:r>
            <a:r>
              <a:rPr lang="ru-RU" sz="2100" baseline="30000" dirty="0" smtClean="0"/>
              <a:t>Т</a:t>
            </a:r>
            <a:r>
              <a:rPr lang="ru-RU" sz="2100" dirty="0" smtClean="0"/>
              <a:t>/</a:t>
            </a:r>
            <a:r>
              <a:rPr lang="ru-RU" sz="2100" i="1" dirty="0" smtClean="0"/>
              <a:t>ε</a:t>
            </a:r>
            <a:r>
              <a:rPr lang="ru-RU" sz="2100" baseline="-25000" dirty="0" smtClean="0"/>
              <a:t>0</a:t>
            </a:r>
            <a:r>
              <a:rPr lang="ru-RU" sz="2100" dirty="0" smtClean="0"/>
              <a:t> ) и механической добротности (</a:t>
            </a:r>
            <a:r>
              <a:rPr lang="en-US" sz="2100" i="1" dirty="0" smtClean="0"/>
              <a:t>Q</a:t>
            </a:r>
            <a:r>
              <a:rPr lang="ru-RU" sz="2100" baseline="-25000" dirty="0" smtClean="0"/>
              <a:t>м</a:t>
            </a:r>
            <a:r>
              <a:rPr lang="ru-RU" sz="2100" dirty="0" smtClean="0"/>
              <a:t>) объектов.</a:t>
            </a:r>
          </a:p>
          <a:p>
            <a:pPr indent="457200" algn="just">
              <a:buNone/>
            </a:pPr>
            <a:r>
              <a:rPr lang="ru-RU" sz="2100" dirty="0" smtClean="0"/>
              <a:t>Разработанные </a:t>
            </a:r>
            <a:r>
              <a:rPr lang="ru-RU" sz="2100" dirty="0" smtClean="0"/>
              <a:t>материалы и способы их изготовления перспективны для создания устройств электронной техники, в том числе, высокочастотных электроакустических преобразователей, устройств дефектоскопического контроля оборудования, приборов медицинской диагностики и пр.</a:t>
            </a:r>
          </a:p>
          <a:p>
            <a:pPr algn="ctr">
              <a:buNone/>
            </a:pPr>
            <a:endParaRPr lang="ru-RU" dirty="0" smtClean="0"/>
          </a:p>
        </p:txBody>
      </p:sp>
      <p:pic>
        <p:nvPicPr>
          <p:cNvPr id="4" name="Picture 10" descr="C:\Users\Magneto\Desktop\ЮФУ 2.jpg">
            <a:extLst>
              <a:ext uri="{FF2B5EF4-FFF2-40B4-BE49-F238E27FC236}">
                <a16:creationId xmlns="" xmlns:a16="http://schemas.microsoft.com/office/drawing/2014/main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143900" y="5572140"/>
            <a:ext cx="633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3D826D70-50E2-41CA-8057-5794793F23D2}" type="slidenum">
              <a:rPr lang="ru-RU" sz="2400" smtClean="0"/>
              <a:pPr algn="ctr"/>
              <a:t>12</a:t>
            </a:fld>
            <a:endParaRPr lang="ru-R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ru-RU" dirty="0" smtClean="0">
              <a:latin typeface="Monotype Corsiva" pitchFamily="66" charset="0"/>
              <a:ea typeface="Cambria Math" pitchFamily="18" charset="0"/>
            </a:endParaRPr>
          </a:p>
          <a:p>
            <a:pPr algn="ctr">
              <a:buNone/>
            </a:pPr>
            <a:endParaRPr lang="ru-RU" dirty="0" smtClean="0">
              <a:latin typeface="Monotype Corsiva" pitchFamily="66" charset="0"/>
              <a:ea typeface="Cambria Math" pitchFamily="18" charset="0"/>
            </a:endParaRPr>
          </a:p>
          <a:p>
            <a:pPr algn="ctr">
              <a:buNone/>
            </a:pPr>
            <a:endParaRPr lang="ru-RU" dirty="0" smtClean="0">
              <a:latin typeface="Monotype Corsiva" pitchFamily="66" charset="0"/>
              <a:ea typeface="Cambria Math" pitchFamily="18" charset="0"/>
            </a:endParaRPr>
          </a:p>
          <a:p>
            <a:pPr algn="ctr">
              <a:buNone/>
            </a:pPr>
            <a:endParaRPr lang="ru-RU" dirty="0" smtClean="0">
              <a:latin typeface="Monotype Corsiva" pitchFamily="66" charset="0"/>
              <a:ea typeface="Cambria Math" pitchFamily="18" charset="0"/>
            </a:endParaRPr>
          </a:p>
          <a:p>
            <a:pPr algn="ctr">
              <a:buNone/>
            </a:pPr>
            <a:r>
              <a:rPr lang="ru-RU" sz="4000" dirty="0" smtClean="0">
                <a:latin typeface="Monotype Corsiva" pitchFamily="66" charset="0"/>
                <a:ea typeface="Cambria Math" pitchFamily="18" charset="0"/>
              </a:rPr>
              <a:t>Благодарю за внимание!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001024" y="5572140"/>
            <a:ext cx="8473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3D826D70-50E2-41CA-8057-5794793F23D2}" type="slidenum">
              <a:rPr lang="ru-RU" sz="2400" smtClean="0"/>
              <a:pPr algn="ctr"/>
              <a:t>13</a:t>
            </a:fld>
            <a:endParaRPr lang="ru-RU" sz="2400" dirty="0"/>
          </a:p>
        </p:txBody>
      </p:sp>
      <p:pic>
        <p:nvPicPr>
          <p:cNvPr id="5" name="Picture 10" descr="C:\Users\Magneto\Desktop\ЮФУ 2.jpg">
            <a:extLst>
              <a:ext uri="{FF2B5EF4-FFF2-40B4-BE49-F238E27FC236}">
                <a16:creationId xmlns="" xmlns:a16="http://schemas.microsoft.com/office/drawing/2014/main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1928802"/>
            <a:ext cx="7372376" cy="4286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Актуальность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Picture 10" descr="C:\Users\Magneto\Desktop\ЮФУ 2.jpg">
            <a:extLst>
              <a:ext uri="{FF2B5EF4-FFF2-40B4-BE49-F238E27FC236}">
                <a16:creationId xmlns="" xmlns:a16="http://schemas.microsoft.com/office/drawing/2014/main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14" name="Содержимое 13"/>
          <p:cNvSpPr>
            <a:spLocks noGrp="1"/>
          </p:cNvSpPr>
          <p:nvPr>
            <p:ph idx="1"/>
          </p:nvPr>
        </p:nvSpPr>
        <p:spPr>
          <a:xfrm>
            <a:off x="357158" y="2285992"/>
            <a:ext cx="8501122" cy="4214842"/>
          </a:xfrm>
        </p:spPr>
        <p:txBody>
          <a:bodyPr>
            <a:normAutofit fontScale="70000" lnSpcReduction="20000"/>
          </a:bodyPr>
          <a:lstStyle/>
          <a:p>
            <a:pPr indent="457200" algn="just">
              <a:lnSpc>
                <a:spcPct val="120000"/>
              </a:lnSpc>
              <a:buNone/>
            </a:pPr>
            <a:r>
              <a:rPr lang="ru-RU" sz="3400" dirty="0" smtClean="0"/>
              <a:t>Основу большинства известных промышленно освоенных </a:t>
            </a:r>
            <a:r>
              <a:rPr lang="ru-RU" sz="3400" dirty="0" err="1" smtClean="0"/>
              <a:t>сегнетопьезоэлектрических</a:t>
            </a:r>
            <a:r>
              <a:rPr lang="ru-RU" sz="3400" dirty="0" smtClean="0"/>
              <a:t> материалов (</a:t>
            </a:r>
            <a:r>
              <a:rPr lang="ru-RU" sz="3400" dirty="0" err="1" smtClean="0"/>
              <a:t>СПМ</a:t>
            </a:r>
            <a:r>
              <a:rPr lang="ru-RU" sz="3400" dirty="0" smtClean="0"/>
              <a:t>) составляют многокомпонентные системы (МС) твердых растворов. Это объясняется возможностью реализации в них большого ассортимента композиций с разнообразными свойствами, повышением эффективности и улучшением </a:t>
            </a:r>
            <a:r>
              <a:rPr lang="ru-RU" sz="3400" dirty="0" err="1" smtClean="0"/>
              <a:t>технологичност</a:t>
            </a:r>
            <a:r>
              <a:rPr lang="ru-RU" sz="3400" dirty="0" smtClean="0"/>
              <a:t>. Именно это и определило перспективу МС для поиска новых функциональных материалов с особыми электрическими (</a:t>
            </a:r>
            <a:r>
              <a:rPr lang="ru-RU" sz="3400" dirty="0" err="1" smtClean="0"/>
              <a:t>сегнетопьезоэлектрическими</a:t>
            </a:r>
            <a:r>
              <a:rPr lang="ru-RU" sz="3400" dirty="0" smtClean="0"/>
              <a:t>) и/или магнитными свойствами.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501090" y="607220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z="2400" smtClean="0"/>
              <a:pPr/>
              <a:t>2</a:t>
            </a:fld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Основы </a:t>
            </a:r>
            <a:r>
              <a:rPr lang="ru-RU" dirty="0" err="1" smtClean="0"/>
              <a:t>СПМ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indent="457200" algn="just">
              <a:lnSpc>
                <a:spcPct val="120000"/>
              </a:lnSpc>
              <a:buNone/>
            </a:pPr>
            <a:r>
              <a:rPr lang="ru-RU" sz="3800" dirty="0" smtClean="0"/>
              <a:t>Наши многолетние изыскания по тематике физического материаловедения привели к созданию серии </a:t>
            </a:r>
            <a:r>
              <a:rPr lang="ru-RU" sz="3800" dirty="0" err="1" smtClean="0"/>
              <a:t>СПМ</a:t>
            </a:r>
            <a:r>
              <a:rPr lang="ru-RU" sz="3800" dirty="0" smtClean="0"/>
              <a:t> (в керамическом исполнении) на основе титаната свинца и известной бинарной системы </a:t>
            </a:r>
            <a:r>
              <a:rPr lang="ru-RU" sz="3800" dirty="0" err="1" smtClean="0"/>
              <a:t>ЦТС</a:t>
            </a:r>
            <a:r>
              <a:rPr lang="ru-RU" sz="3800" dirty="0" smtClean="0"/>
              <a:t> (</a:t>
            </a:r>
            <a:r>
              <a:rPr lang="en-US" sz="3800" dirty="0" err="1" smtClean="0"/>
              <a:t>Pb</a:t>
            </a:r>
            <a:r>
              <a:rPr lang="ru-RU" sz="3800" dirty="0" smtClean="0"/>
              <a:t>(</a:t>
            </a:r>
            <a:r>
              <a:rPr lang="en-US" sz="3800" dirty="0" smtClean="0"/>
              <a:t>Ti</a:t>
            </a:r>
            <a:r>
              <a:rPr lang="ru-RU" sz="3800" dirty="0" smtClean="0"/>
              <a:t>,</a:t>
            </a:r>
            <a:r>
              <a:rPr lang="en-US" sz="3800" dirty="0" err="1" smtClean="0"/>
              <a:t>Zr</a:t>
            </a:r>
            <a:r>
              <a:rPr lang="ru-RU" sz="3800" dirty="0" smtClean="0"/>
              <a:t>)</a:t>
            </a:r>
            <a:r>
              <a:rPr lang="en-US" sz="3800" dirty="0" smtClean="0"/>
              <a:t>O</a:t>
            </a:r>
            <a:r>
              <a:rPr lang="ru-RU" sz="3800" baseline="-25000" dirty="0" smtClean="0"/>
              <a:t>3</a:t>
            </a:r>
            <a:r>
              <a:rPr lang="ru-RU" sz="3800" dirty="0" smtClean="0"/>
              <a:t>), а также экологически чистых </a:t>
            </a:r>
            <a:r>
              <a:rPr lang="ru-RU" sz="3800" dirty="0" err="1" smtClean="0"/>
              <a:t>СПМ</a:t>
            </a:r>
            <a:r>
              <a:rPr lang="ru-RU" sz="3800" dirty="0" smtClean="0"/>
              <a:t> на базе </a:t>
            </a:r>
            <a:r>
              <a:rPr lang="ru-RU" sz="3800" dirty="0" err="1" smtClean="0"/>
              <a:t>ниобатов</a:t>
            </a:r>
            <a:r>
              <a:rPr lang="ru-RU" sz="3800" dirty="0" smtClean="0"/>
              <a:t> щелочных металлов, «перекрывающих» практически все известные </a:t>
            </a:r>
            <a:r>
              <a:rPr lang="ru-RU" sz="3800" dirty="0" err="1" smtClean="0"/>
              <a:t>пьезотехнические</a:t>
            </a:r>
            <a:r>
              <a:rPr lang="ru-RU" sz="3800" dirty="0" smtClean="0"/>
              <a:t> применения. Разработаны также </a:t>
            </a:r>
            <a:r>
              <a:rPr lang="ru-RU" sz="3800" dirty="0" err="1" smtClean="0"/>
              <a:t>СПМ</a:t>
            </a:r>
            <a:r>
              <a:rPr lang="ru-RU" sz="3800" dirty="0" smtClean="0"/>
              <a:t> с участием титаната свинца, модифицированного редкоземельными элементами (</a:t>
            </a:r>
            <a:r>
              <a:rPr lang="ru-RU" sz="3800" dirty="0" err="1" smtClean="0"/>
              <a:t>РЗЭ</a:t>
            </a:r>
            <a:r>
              <a:rPr lang="ru-RU" sz="3800" dirty="0" smtClean="0"/>
              <a:t>), для устройств дефектоскопического контроля оборудования, приборов медицинской диагностики и пр. Все </a:t>
            </a:r>
            <a:r>
              <a:rPr lang="ru-RU" sz="3800" dirty="0" err="1" smtClean="0"/>
              <a:t>СПМ</a:t>
            </a:r>
            <a:r>
              <a:rPr lang="ru-RU" sz="3800" dirty="0" smtClean="0"/>
              <a:t> получены одно- или </a:t>
            </a:r>
            <a:r>
              <a:rPr lang="ru-RU" sz="3800" dirty="0" err="1" smtClean="0"/>
              <a:t>двухстадийным</a:t>
            </a:r>
            <a:r>
              <a:rPr lang="ru-RU" sz="3800" dirty="0" smtClean="0"/>
              <a:t> твердофазным синтезом с последующим спеканием либо по обычной керамической технологии, либо методом горячего прессования</a:t>
            </a:r>
            <a:r>
              <a:rPr lang="ru-RU" sz="3400" dirty="0" smtClean="0"/>
              <a:t>. </a:t>
            </a:r>
          </a:p>
          <a:p>
            <a:endParaRPr lang="ru-RU" dirty="0"/>
          </a:p>
        </p:txBody>
      </p:sp>
      <p:pic>
        <p:nvPicPr>
          <p:cNvPr id="4" name="Picture 10" descr="C:\Users\Magneto\Desktop\ЮФУ 2.jpg">
            <a:extLst>
              <a:ext uri="{FF2B5EF4-FFF2-40B4-BE49-F238E27FC236}">
                <a16:creationId xmlns="" xmlns:a16="http://schemas.microsoft.com/office/drawing/2014/main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429652" y="578645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indent="457200" algn="just">
              <a:lnSpc>
                <a:spcPct val="120000"/>
              </a:lnSpc>
              <a:buNone/>
            </a:pPr>
            <a:r>
              <a:rPr lang="ru-RU" sz="3400" dirty="0" smtClean="0"/>
              <a:t>При работе с МС или композициями с введенными </a:t>
            </a:r>
            <a:r>
              <a:rPr lang="ru-RU" sz="3400" dirty="0" err="1" smtClean="0"/>
              <a:t>допантами</a:t>
            </a:r>
            <a:r>
              <a:rPr lang="ru-RU" sz="3400" dirty="0" smtClean="0"/>
              <a:t> особое внимание уделяется состоянию керамического каркаса – его однородности, дефектности, прочности, так как от этого зависят электрофизические свойства объектов. Однако, технические возможности рентгеновской аппаратуры, используемой в исследовательских лабораториях для контроля </a:t>
            </a:r>
            <a:r>
              <a:rPr lang="ru-RU" sz="3400" dirty="0" err="1" smtClean="0"/>
              <a:t>примесного</a:t>
            </a:r>
            <a:r>
              <a:rPr lang="ru-RU" sz="3400" dirty="0" smtClean="0"/>
              <a:t> состава и кристаллической структуры объектов, не позволяют с достаточной точностью оценить присутствие малых (&lt;3 %) количеств </a:t>
            </a:r>
            <a:r>
              <a:rPr lang="ru-RU" sz="3400" dirty="0" err="1" smtClean="0"/>
              <a:t>непрореагировавших</a:t>
            </a:r>
            <a:r>
              <a:rPr lang="ru-RU" sz="3400" dirty="0" smtClean="0"/>
              <a:t> компонентов и установить полноту протекания реакции, что особенно важно в случае МС. </a:t>
            </a:r>
          </a:p>
          <a:p>
            <a:endParaRPr lang="ru-RU" dirty="0"/>
          </a:p>
        </p:txBody>
      </p:sp>
      <p:pic>
        <p:nvPicPr>
          <p:cNvPr id="4" name="Picture 10" descr="C:\Users\Magneto\Desktop\ЮФУ 2.jpg">
            <a:extLst>
              <a:ext uri="{FF2B5EF4-FFF2-40B4-BE49-F238E27FC236}">
                <a16:creationId xmlns="" xmlns:a16="http://schemas.microsoft.com/office/drawing/2014/main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501090" y="6215082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600" dirty="0" smtClean="0"/>
              <a:t>Цель работы:</a:t>
            </a:r>
          </a:p>
          <a:p>
            <a:pPr indent="0">
              <a:buNone/>
            </a:pPr>
            <a:endParaRPr lang="ru-RU" sz="2000" dirty="0" smtClean="0"/>
          </a:p>
          <a:p>
            <a:pPr indent="457200">
              <a:spcBef>
                <a:spcPts val="600"/>
              </a:spcBef>
              <a:buNone/>
            </a:pPr>
            <a:r>
              <a:rPr lang="ru-RU" sz="2800" dirty="0" smtClean="0"/>
              <a:t>Разработка</a:t>
            </a:r>
            <a:r>
              <a:rPr lang="ru-RU" dirty="0" smtClean="0"/>
              <a:t> технологического приема, позволяющего получить однофазную, соответствующую заданному стехиометрическому составу синтезированную основу, для изготовления высокоплотной керамики.</a:t>
            </a:r>
          </a:p>
          <a:p>
            <a:endParaRPr lang="ru-RU" dirty="0"/>
          </a:p>
        </p:txBody>
      </p:sp>
      <p:pic>
        <p:nvPicPr>
          <p:cNvPr id="4" name="Picture 10" descr="C:\Users\Magneto\Desktop\ЮФУ 2.jpg">
            <a:extLst>
              <a:ext uri="{FF2B5EF4-FFF2-40B4-BE49-F238E27FC236}">
                <a16:creationId xmlns="" xmlns:a16="http://schemas.microsoft.com/office/drawing/2014/main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286776" y="571501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z="2400" smtClean="0"/>
              <a:pPr/>
              <a:t>5</a:t>
            </a:fld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000" dirty="0" smtClean="0"/>
              <a:t>Объекты и методы их получения</a:t>
            </a:r>
          </a:p>
          <a:p>
            <a:pPr indent="0">
              <a:buNone/>
            </a:pPr>
            <a:endParaRPr lang="ru-RU" sz="2800" dirty="0" smtClean="0"/>
          </a:p>
          <a:p>
            <a:pPr indent="457200" algn="just">
              <a:buNone/>
            </a:pPr>
            <a:r>
              <a:rPr lang="ru-RU" dirty="0" smtClean="0"/>
              <a:t>В качестве объектов исследования в работе рассмотрены твердые растворы  на основе </a:t>
            </a:r>
            <a:r>
              <a:rPr lang="en-US" dirty="0" err="1" smtClean="0"/>
              <a:t>PbTiO</a:t>
            </a:r>
            <a:r>
              <a:rPr lang="ru-RU" baseline="-25000" dirty="0" smtClean="0"/>
              <a:t>3</a:t>
            </a:r>
            <a:r>
              <a:rPr lang="ru-RU" dirty="0" smtClean="0"/>
              <a:t>, модифицированного оксидами </a:t>
            </a:r>
            <a:r>
              <a:rPr lang="ru-RU" dirty="0" err="1" smtClean="0"/>
              <a:t>РЗЭ</a:t>
            </a:r>
            <a:r>
              <a:rPr lang="ru-RU" dirty="0" smtClean="0"/>
              <a:t>. Изучаемые твердые растворы приготовлены твердофазным синтезом с последующим спеканием методом горячего прессования.</a:t>
            </a:r>
          </a:p>
          <a:p>
            <a:endParaRPr lang="ru-RU" dirty="0"/>
          </a:p>
        </p:txBody>
      </p:sp>
      <p:pic>
        <p:nvPicPr>
          <p:cNvPr id="4" name="Picture 10" descr="C:\Users\Magneto\Desktop\ЮФУ 2.jpg">
            <a:extLst>
              <a:ext uri="{FF2B5EF4-FFF2-40B4-BE49-F238E27FC236}">
                <a16:creationId xmlns="" xmlns:a16="http://schemas.microsoft.com/office/drawing/2014/main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286776" y="571501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z="2400" smtClean="0"/>
              <a:pPr/>
              <a:t>6</a:t>
            </a:fld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6500" dirty="0" smtClean="0"/>
              <a:t>Методы исследования объектов</a:t>
            </a:r>
          </a:p>
          <a:p>
            <a:pPr marL="324000" indent="457200" algn="just">
              <a:lnSpc>
                <a:spcPct val="120000"/>
              </a:lnSpc>
              <a:buNone/>
            </a:pPr>
            <a:r>
              <a:rPr lang="ru-RU" sz="4300" dirty="0" smtClean="0"/>
              <a:t>	</a:t>
            </a:r>
            <a:r>
              <a:rPr lang="ru-RU" sz="3600" dirty="0" smtClean="0"/>
              <a:t>Рентгенографические исследования проводили методом порошковой дифракции с использованием </a:t>
            </a:r>
            <a:r>
              <a:rPr lang="ru-RU" sz="3600" dirty="0" err="1" smtClean="0"/>
              <a:t>дифрактометра</a:t>
            </a:r>
            <a:r>
              <a:rPr lang="ru-RU" sz="3600" dirty="0" smtClean="0"/>
              <a:t> ДРОН-3 (Сок</a:t>
            </a:r>
            <a:r>
              <a:rPr lang="ru-RU" sz="3600" i="1" baseline="-25000" dirty="0" smtClean="0"/>
              <a:t>а</a:t>
            </a:r>
            <a:r>
              <a:rPr lang="ru-RU" sz="3600" dirty="0" smtClean="0"/>
              <a:t> – излучение).</a:t>
            </a:r>
          </a:p>
          <a:p>
            <a:pPr marL="324000" indent="457200" algn="just">
              <a:lnSpc>
                <a:spcPct val="120000"/>
              </a:lnSpc>
              <a:buNone/>
            </a:pPr>
            <a:r>
              <a:rPr lang="ru-RU" sz="3600" dirty="0" smtClean="0"/>
              <a:t>Электрофизические параметры – относительную диэлектрическую проницаемость поляризованных образцов, </a:t>
            </a:r>
            <a:r>
              <a:rPr lang="ru-RU" sz="4400" i="1" dirty="0" smtClean="0"/>
              <a:t>ε</a:t>
            </a:r>
            <a:r>
              <a:rPr lang="ru-RU" sz="4400" baseline="-25000" dirty="0" smtClean="0"/>
              <a:t>33</a:t>
            </a:r>
            <a:r>
              <a:rPr lang="ru-RU" sz="4400" baseline="30000" dirty="0" smtClean="0"/>
              <a:t>Т</a:t>
            </a:r>
            <a:r>
              <a:rPr lang="ru-RU" sz="4400" dirty="0" smtClean="0"/>
              <a:t>/</a:t>
            </a:r>
            <a:r>
              <a:rPr lang="ru-RU" sz="4400" i="1" dirty="0" smtClean="0"/>
              <a:t>ε</a:t>
            </a:r>
            <a:r>
              <a:rPr lang="ru-RU" sz="4400" baseline="-25000" dirty="0" smtClean="0"/>
              <a:t>0</a:t>
            </a:r>
            <a:r>
              <a:rPr lang="ru-RU" sz="4400" dirty="0" smtClean="0"/>
              <a:t> </a:t>
            </a:r>
            <a:r>
              <a:rPr lang="ru-RU" sz="3600" dirty="0" smtClean="0"/>
              <a:t>, коэффициенты электромеханической связи радиальной, </a:t>
            </a:r>
            <a:r>
              <a:rPr lang="ru-RU" sz="4400" i="1" dirty="0" err="1" smtClean="0"/>
              <a:t>K</a:t>
            </a:r>
            <a:r>
              <a:rPr lang="ru-RU" sz="4400" baseline="-25000" dirty="0" err="1" smtClean="0"/>
              <a:t>р</a:t>
            </a:r>
            <a:r>
              <a:rPr lang="ru-RU" sz="3600" dirty="0" smtClean="0"/>
              <a:t>, и </a:t>
            </a:r>
            <a:r>
              <a:rPr lang="ru-RU" sz="3600" dirty="0" err="1" smtClean="0"/>
              <a:t>толщинной</a:t>
            </a:r>
            <a:r>
              <a:rPr lang="ru-RU" sz="3600" dirty="0" smtClean="0"/>
              <a:t>, </a:t>
            </a:r>
            <a:r>
              <a:rPr lang="ru-RU" sz="4400" i="1" dirty="0" err="1" smtClean="0"/>
              <a:t>K</a:t>
            </a:r>
            <a:r>
              <a:rPr lang="en-US" sz="3600" baseline="-25000" dirty="0" smtClean="0"/>
              <a:t>t</a:t>
            </a:r>
            <a:r>
              <a:rPr lang="ru-RU" sz="3600" dirty="0" smtClean="0"/>
              <a:t>, мод колебаний, механическую </a:t>
            </a:r>
            <a:r>
              <a:rPr lang="ru-RU" sz="3600" dirty="0" err="1" smtClean="0"/>
              <a:t>добротноть</a:t>
            </a:r>
            <a:r>
              <a:rPr lang="ru-RU" sz="3600" dirty="0" smtClean="0"/>
              <a:t>, </a:t>
            </a:r>
            <a:r>
              <a:rPr lang="en-US" sz="4400" i="1" dirty="0" smtClean="0"/>
              <a:t>Q</a:t>
            </a:r>
            <a:r>
              <a:rPr lang="ru-RU" sz="4400" baseline="-25000" dirty="0" smtClean="0"/>
              <a:t>м</a:t>
            </a:r>
            <a:r>
              <a:rPr lang="ru-RU" sz="3600" dirty="0" smtClean="0"/>
              <a:t>; – определяли в соответствии с </a:t>
            </a:r>
            <a:r>
              <a:rPr lang="en-US" sz="3600" dirty="0" smtClean="0"/>
              <a:t>IEEE Standard on Piezoelectricity ANSI</a:t>
            </a:r>
            <a:r>
              <a:rPr lang="ru-RU" sz="3600" dirty="0" smtClean="0"/>
              <a:t>/</a:t>
            </a:r>
            <a:r>
              <a:rPr lang="en-US" sz="3600" dirty="0" smtClean="0"/>
              <a:t>IEEE Std</a:t>
            </a:r>
            <a:r>
              <a:rPr lang="ru-RU" sz="3600" dirty="0" smtClean="0"/>
              <a:t> 176-1987 на основе измерений характеристик материалов с использованием прецизионного </a:t>
            </a:r>
            <a:r>
              <a:rPr lang="ru-RU" sz="3600" dirty="0" err="1" smtClean="0"/>
              <a:t>LCR</a:t>
            </a:r>
            <a:r>
              <a:rPr lang="ru-RU" sz="3600" dirty="0" smtClean="0"/>
              <a:t>- метра </a:t>
            </a:r>
            <a:r>
              <a:rPr lang="ru-RU" sz="3600" dirty="0" err="1" smtClean="0"/>
              <a:t>Agilent</a:t>
            </a:r>
            <a:r>
              <a:rPr lang="ru-RU" sz="3600" dirty="0" smtClean="0"/>
              <a:t> 4980A и прецизионного анализатора импеданса </a:t>
            </a:r>
            <a:r>
              <a:rPr lang="ru-RU" sz="3600" dirty="0" err="1" smtClean="0"/>
              <a:t>Wayne</a:t>
            </a:r>
            <a:r>
              <a:rPr lang="ru-RU" sz="3600" dirty="0" smtClean="0"/>
              <a:t> </a:t>
            </a:r>
            <a:r>
              <a:rPr lang="ru-RU" sz="3600" dirty="0" err="1" smtClean="0"/>
              <a:t>Kerr</a:t>
            </a:r>
            <a:r>
              <a:rPr lang="ru-RU" sz="3600" dirty="0" smtClean="0"/>
              <a:t> 6500B.</a:t>
            </a:r>
          </a:p>
          <a:p>
            <a:pPr algn="ctr">
              <a:buNone/>
            </a:pPr>
            <a:endParaRPr lang="ru-RU" sz="4300" dirty="0" smtClean="0"/>
          </a:p>
          <a:p>
            <a:endParaRPr lang="ru-RU" sz="4300" dirty="0"/>
          </a:p>
        </p:txBody>
      </p:sp>
      <p:pic>
        <p:nvPicPr>
          <p:cNvPr id="7" name="Picture 10" descr="C:\Users\Magneto\Desktop\ЮФУ 2.jpg">
            <a:extLst>
              <a:ext uri="{FF2B5EF4-FFF2-40B4-BE49-F238E27FC236}">
                <a16:creationId xmlns="" xmlns:a16="http://schemas.microsoft.com/office/drawing/2014/main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8358214" y="571501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z="2400" smtClean="0"/>
              <a:pPr/>
              <a:t>7</a:t>
            </a:fld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Экспериментальные результаты и обсуждение</a:t>
            </a:r>
          </a:p>
          <a:p>
            <a:pPr indent="457200" algn="just">
              <a:buNone/>
            </a:pPr>
            <a:r>
              <a:rPr lang="ru-RU" sz="2200" dirty="0" smtClean="0"/>
              <a:t>Разработан технологический прием для изготовления </a:t>
            </a:r>
            <a:r>
              <a:rPr lang="ru-RU" sz="2200" dirty="0" err="1" smtClean="0"/>
              <a:t>СПМ</a:t>
            </a:r>
            <a:r>
              <a:rPr lang="ru-RU" sz="2200" dirty="0" smtClean="0"/>
              <a:t> на основе титаната свинца с добавками оксидов </a:t>
            </a:r>
            <a:r>
              <a:rPr lang="ru-RU" sz="2200" dirty="0" err="1" smtClean="0"/>
              <a:t>РЗЭ</a:t>
            </a:r>
            <a:r>
              <a:rPr lang="ru-RU" sz="2200" dirty="0" smtClean="0"/>
              <a:t>, который </a:t>
            </a:r>
            <a:r>
              <a:rPr lang="ru-RU" sz="2200" dirty="0" err="1" smtClean="0"/>
              <a:t>пооперационно</a:t>
            </a:r>
            <a:r>
              <a:rPr lang="ru-RU" sz="2200" dirty="0" smtClean="0"/>
              <a:t> представлен на примере состава </a:t>
            </a:r>
            <a:r>
              <a:rPr lang="en-US" sz="2600" dirty="0" err="1" smtClean="0"/>
              <a:t>Pb</a:t>
            </a:r>
            <a:r>
              <a:rPr lang="ru-RU" sz="2600" baseline="-25000" dirty="0" smtClean="0"/>
              <a:t>0.88</a:t>
            </a:r>
            <a:r>
              <a:rPr lang="en-US" sz="2600" dirty="0" err="1" smtClean="0"/>
              <a:t>Nd</a:t>
            </a:r>
            <a:r>
              <a:rPr lang="ru-RU" sz="2600" baseline="-25000" dirty="0" smtClean="0"/>
              <a:t>0.1</a:t>
            </a:r>
            <a:r>
              <a:rPr lang="en-US" sz="2600" dirty="0" smtClean="0"/>
              <a:t>Ti</a:t>
            </a:r>
            <a:r>
              <a:rPr lang="ru-RU" sz="2600" baseline="-25000" dirty="0" smtClean="0"/>
              <a:t>0.92</a:t>
            </a:r>
            <a:r>
              <a:rPr lang="en-US" sz="2600" dirty="0" err="1" smtClean="0"/>
              <a:t>Mn</a:t>
            </a:r>
            <a:r>
              <a:rPr lang="ru-RU" sz="2600" baseline="-25000" dirty="0" smtClean="0"/>
              <a:t>0.02</a:t>
            </a:r>
            <a:r>
              <a:rPr lang="en-US" sz="2600" dirty="0" smtClean="0"/>
              <a:t>In</a:t>
            </a:r>
            <a:r>
              <a:rPr lang="ru-RU" sz="2600" baseline="-25000" dirty="0" smtClean="0"/>
              <a:t>0.06</a:t>
            </a:r>
            <a:r>
              <a:rPr lang="en-US" sz="2600" dirty="0" smtClean="0"/>
              <a:t>O</a:t>
            </a:r>
            <a:r>
              <a:rPr lang="ru-RU" sz="2600" baseline="-25000" dirty="0" smtClean="0"/>
              <a:t>3</a:t>
            </a:r>
            <a:r>
              <a:rPr lang="ru-RU" sz="2200" dirty="0" smtClean="0"/>
              <a:t>. Синтезированный при 1123 </a:t>
            </a:r>
            <a:r>
              <a:rPr lang="en-US" sz="2200" dirty="0" smtClean="0"/>
              <a:t>K</a:t>
            </a:r>
            <a:r>
              <a:rPr lang="ru-RU" sz="2200" dirty="0" smtClean="0"/>
              <a:t> в течение 2 часов продукт делят на серии проб и подвергают их последовательным обжигам длительностью 2 часа, начиная от температуры синтеза с фиксированным шагом (25–50 град). После каждого обжига проводят рентгенографический контроль отсутствия балластных фаз, определение симметрии кристаллической решетки и расчет параметров элементарной ячейки. По результатам исследования выбирают оптимальную температуру обжига </a:t>
            </a:r>
            <a:r>
              <a:rPr lang="ru-RU" sz="2600" i="1" dirty="0" smtClean="0"/>
              <a:t>Т</a:t>
            </a:r>
            <a:r>
              <a:rPr lang="ru-RU" sz="2600" baseline="-25000" dirty="0" smtClean="0"/>
              <a:t>0</a:t>
            </a:r>
            <a:r>
              <a:rPr lang="ru-RU" sz="2200" dirty="0" smtClean="0"/>
              <a:t>, выше которой изменение структурных параметров прекращается, то есть происходит полное растворение исходных компонентов. </a:t>
            </a:r>
          </a:p>
          <a:p>
            <a:pPr indent="0" algn="just">
              <a:buNone/>
            </a:pPr>
            <a:endParaRPr lang="ru-RU" sz="2000" dirty="0" smtClean="0"/>
          </a:p>
          <a:p>
            <a:pPr indent="0" algn="just">
              <a:buNone/>
            </a:pPr>
            <a:endParaRPr lang="ru-RU" sz="2000" dirty="0" smtClean="0"/>
          </a:p>
          <a:p>
            <a:pPr algn="ctr"/>
            <a:endParaRPr lang="ru-RU" sz="2000" dirty="0"/>
          </a:p>
        </p:txBody>
      </p:sp>
      <p:pic>
        <p:nvPicPr>
          <p:cNvPr id="4" name="Picture 10" descr="C:\Users\Magneto\Desktop\ЮФУ 2.jpg">
            <a:extLst>
              <a:ext uri="{FF2B5EF4-FFF2-40B4-BE49-F238E27FC236}">
                <a16:creationId xmlns="" xmlns:a16="http://schemas.microsoft.com/office/drawing/2014/main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8286776" y="5786454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z="2400" smtClean="0"/>
              <a:pPr/>
              <a:t>8</a:t>
            </a:fld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457200" algn="just">
              <a:buNone/>
            </a:pPr>
            <a:r>
              <a:rPr lang="ru-RU" sz="2000" dirty="0" smtClean="0"/>
              <a:t>После этого осуществляют дополнительный обжиг всей массы синтезированного продукта в течение 1.5–2.0 часов при температуре, лежащей в интервале (</a:t>
            </a:r>
            <a:r>
              <a:rPr lang="ru-RU" sz="2400" i="1" dirty="0" smtClean="0"/>
              <a:t>Т</a:t>
            </a:r>
            <a:r>
              <a:rPr lang="ru-RU" sz="2400" baseline="-25000" dirty="0" smtClean="0"/>
              <a:t>0</a:t>
            </a:r>
            <a:r>
              <a:rPr lang="ru-RU" sz="2000" dirty="0" smtClean="0"/>
              <a:t>±25) град. (Для указанного состава </a:t>
            </a:r>
            <a:r>
              <a:rPr lang="ru-RU" sz="2400" i="1" dirty="0" smtClean="0"/>
              <a:t>Т</a:t>
            </a:r>
            <a:r>
              <a:rPr lang="ru-RU" sz="2400" baseline="-25000" dirty="0" smtClean="0"/>
              <a:t>0</a:t>
            </a:r>
            <a:r>
              <a:rPr lang="ru-RU" sz="2000" dirty="0" smtClean="0"/>
              <a:t> = 1503 </a:t>
            </a:r>
            <a:r>
              <a:rPr lang="en-US" sz="2000" dirty="0" smtClean="0"/>
              <a:t>K</a:t>
            </a:r>
            <a:r>
              <a:rPr lang="ru-RU" sz="2000" dirty="0" smtClean="0"/>
              <a:t>). Далее проводят спекание образцов в воздушной атмосфере методом горячего прессования.</a:t>
            </a:r>
          </a:p>
          <a:p>
            <a:pPr indent="457200" algn="just">
              <a:buNone/>
            </a:pPr>
            <a:r>
              <a:rPr lang="ru-RU" sz="2000" dirty="0" smtClean="0"/>
              <a:t>Использование разработанного технологического приема для получения керамик на основе титаната свинца с добавками оксидов </a:t>
            </a:r>
            <a:r>
              <a:rPr lang="ru-RU" sz="2000" dirty="0" err="1" smtClean="0"/>
              <a:t>РЗЭ</a:t>
            </a:r>
            <a:r>
              <a:rPr lang="ru-RU" sz="2000" dirty="0" smtClean="0"/>
              <a:t> приводит к увеличению коэффициента электромеханической связи (</a:t>
            </a:r>
            <a:r>
              <a:rPr lang="en-US" sz="2400" i="1" dirty="0" smtClean="0"/>
              <a:t>K</a:t>
            </a:r>
            <a:r>
              <a:rPr lang="en-US" sz="2400" baseline="-25000" dirty="0" smtClean="0"/>
              <a:t>t</a:t>
            </a:r>
            <a:r>
              <a:rPr lang="ru-RU" sz="2000" dirty="0" smtClean="0"/>
              <a:t>) и анизотропии пьезоэлектрических параметров (</a:t>
            </a:r>
            <a:r>
              <a:rPr lang="en-US" sz="2400" i="1" dirty="0" smtClean="0"/>
              <a:t>K</a:t>
            </a:r>
            <a:r>
              <a:rPr lang="en-US" sz="2400" baseline="-25000" dirty="0" smtClean="0"/>
              <a:t>t</a:t>
            </a:r>
            <a:r>
              <a:rPr lang="ru-RU" sz="2400" dirty="0" smtClean="0"/>
              <a:t>/</a:t>
            </a:r>
            <a:r>
              <a:rPr lang="en-US" sz="2400" i="1" dirty="0" smtClean="0"/>
              <a:t>K</a:t>
            </a:r>
            <a:r>
              <a:rPr lang="ru-RU" sz="2400" baseline="-25000" dirty="0" err="1" smtClean="0"/>
              <a:t>р</a:t>
            </a:r>
            <a:r>
              <a:rPr lang="ru-RU" sz="2000" dirty="0" smtClean="0"/>
              <a:t>) при практической неизменности значений диэлектрической проницаемости (</a:t>
            </a:r>
            <a:r>
              <a:rPr lang="ru-RU" sz="2400" i="1" dirty="0" smtClean="0"/>
              <a:t>ε</a:t>
            </a:r>
            <a:r>
              <a:rPr lang="ru-RU" sz="2400" baseline="-25000" dirty="0" smtClean="0"/>
              <a:t>33</a:t>
            </a:r>
            <a:r>
              <a:rPr lang="ru-RU" sz="2400" baseline="30000" dirty="0" smtClean="0"/>
              <a:t>Т</a:t>
            </a:r>
            <a:r>
              <a:rPr lang="ru-RU" sz="2400" dirty="0" smtClean="0"/>
              <a:t>/</a:t>
            </a:r>
            <a:r>
              <a:rPr lang="ru-RU" sz="2400" i="1" dirty="0" smtClean="0"/>
              <a:t>ε</a:t>
            </a:r>
            <a:r>
              <a:rPr lang="ru-RU" sz="2400" baseline="-25000" dirty="0" smtClean="0"/>
              <a:t>0</a:t>
            </a:r>
            <a:r>
              <a:rPr lang="ru-RU" sz="2000" dirty="0" smtClean="0"/>
              <a:t>) и механической добротности (</a:t>
            </a:r>
            <a:r>
              <a:rPr lang="en-US" sz="2400" i="1" dirty="0" smtClean="0"/>
              <a:t>Q</a:t>
            </a:r>
            <a:r>
              <a:rPr lang="ru-RU" sz="2400" baseline="-25000" dirty="0" smtClean="0"/>
              <a:t>м</a:t>
            </a:r>
            <a:r>
              <a:rPr lang="ru-RU" sz="2000" dirty="0" smtClean="0"/>
              <a:t>) объектов. В таблице приведены сравнительные данные материалов, изготовленных двумя  способами.</a:t>
            </a:r>
          </a:p>
          <a:p>
            <a:endParaRPr lang="ru-RU" dirty="0"/>
          </a:p>
        </p:txBody>
      </p:sp>
      <p:pic>
        <p:nvPicPr>
          <p:cNvPr id="4" name="Picture 10" descr="C:\Users\Magneto\Desktop\ЮФУ 2.jpg">
            <a:extLst>
              <a:ext uri="{FF2B5EF4-FFF2-40B4-BE49-F238E27FC236}">
                <a16:creationId xmlns="" xmlns:a16="http://schemas.microsoft.com/office/drawing/2014/main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358214" y="5786454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z="2400" smtClean="0"/>
              <a:pPr/>
              <a:t>9</a:t>
            </a:fld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790</Words>
  <PresentationFormat>Экран (4:3)</PresentationFormat>
  <Paragraphs>64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Особенности технологии получения многокомпонентных сегнетопьезоэлектрических материалов   </vt:lpstr>
      <vt:lpstr>Актуальность </vt:lpstr>
      <vt:lpstr>Основы СПМ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ЮЖНЫЙ ФЕДЕРАЛЬНЫЙ     УНИВЕРСИТЕТ  НАУЧНО-ИССЛЕДОВАТЕЛЬСКИЙ ИНСТИТУТ ФИЗИКИ.  </dc:title>
  <cp:lastModifiedBy>1</cp:lastModifiedBy>
  <cp:revision>53</cp:revision>
  <dcterms:modified xsi:type="dcterms:W3CDTF">2021-05-10T09:40:27Z</dcterms:modified>
</cp:coreProperties>
</file>