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65" r:id="rId6"/>
    <p:sldId id="259" r:id="rId7"/>
    <p:sldId id="269" r:id="rId8"/>
    <p:sldId id="260" r:id="rId9"/>
    <p:sldId id="263" r:id="rId10"/>
    <p:sldId id="261" r:id="rId11"/>
    <p:sldId id="275" r:id="rId12"/>
    <p:sldId id="276" r:id="rId13"/>
    <p:sldId id="270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39" autoAdjust="0"/>
  </p:normalViewPr>
  <p:slideViewPr>
    <p:cSldViewPr snapToGrid="0">
      <p:cViewPr varScale="1">
        <p:scale>
          <a:sx n="50" d="100"/>
          <a:sy n="50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7500-1408-4A75-869F-554A3F08D96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F40F-0104-47CB-B5C8-ED0CB6AD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0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2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данном</a:t>
            </a:r>
            <a:r>
              <a:rPr lang="ru-RU" baseline="0" dirty="0" smtClean="0"/>
              <a:t> слайде приведены результаты </a:t>
            </a:r>
            <a:r>
              <a:rPr lang="en-US" baseline="0" dirty="0" smtClean="0"/>
              <a:t>AFM, XRD </a:t>
            </a:r>
            <a:r>
              <a:rPr lang="ru-RU" baseline="0" dirty="0" smtClean="0"/>
              <a:t> и эмиссионной спектроскопии для </a:t>
            </a:r>
            <a:r>
              <a:rPr lang="ru-RU" baseline="0" dirty="0" err="1" smtClean="0"/>
              <a:t>бетта</a:t>
            </a:r>
            <a:r>
              <a:rPr lang="ru-RU" baseline="0" dirty="0" smtClean="0"/>
              <a:t> и эпсилон формы. Как видно из результатов, материал можно охарактеризовать хорошим качеством и высокой структурной однородностью. Изменение  фазового состава в </a:t>
            </a:r>
            <a:r>
              <a:rPr lang="en-US" baseline="0" dirty="0" smtClean="0"/>
              <a:t>PECVD</a:t>
            </a:r>
            <a:r>
              <a:rPr lang="ru-RU" baseline="0" dirty="0" smtClean="0"/>
              <a:t> возможно благодаря изменению </a:t>
            </a:r>
            <a:r>
              <a:rPr lang="ru-RU" baseline="0" dirty="0" err="1" smtClean="0"/>
              <a:t>энерговклада</a:t>
            </a:r>
            <a:r>
              <a:rPr lang="ru-RU" baseline="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9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</a:t>
            </a:r>
            <a:r>
              <a:rPr lang="ru-RU" baseline="0" dirty="0" smtClean="0"/>
              <a:t> представлено сравнение двух методов синтеза оксида галлия : ныне коммерчески используемый компанией </a:t>
            </a:r>
            <a:r>
              <a:rPr lang="en-US" baseline="0" dirty="0" smtClean="0"/>
              <a:t>FLOSFIA</a:t>
            </a:r>
            <a:r>
              <a:rPr lang="ru-RU" baseline="0" dirty="0" smtClean="0"/>
              <a:t> </a:t>
            </a:r>
            <a:r>
              <a:rPr lang="en-US" baseline="0" dirty="0" smtClean="0"/>
              <a:t>CVD </a:t>
            </a:r>
            <a:r>
              <a:rPr lang="ru-RU" baseline="0" dirty="0" smtClean="0"/>
              <a:t>и метод </a:t>
            </a:r>
            <a:r>
              <a:rPr lang="en-US" baseline="0" dirty="0" smtClean="0"/>
              <a:t>PECVD</a:t>
            </a:r>
            <a:r>
              <a:rPr lang="ru-RU" baseline="0" dirty="0" smtClean="0"/>
              <a:t>, предлагаемый в данном проекте. </a:t>
            </a:r>
            <a:r>
              <a:rPr lang="en-US" baseline="0" dirty="0" smtClean="0"/>
              <a:t>CVD</a:t>
            </a:r>
            <a:r>
              <a:rPr lang="ru-RU" baseline="0" dirty="0" smtClean="0"/>
              <a:t> метод имеет ряд недостатков. Первый- это </a:t>
            </a:r>
            <a:r>
              <a:rPr lang="ru-RU" baseline="0" dirty="0" err="1" smtClean="0"/>
              <a:t>ипользование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метталорганических</a:t>
            </a:r>
            <a:r>
              <a:rPr lang="ru-RU" baseline="0" dirty="0" smtClean="0"/>
              <a:t> соединений галлия для синтеза ( </a:t>
            </a:r>
            <a:r>
              <a:rPr lang="ru-RU" baseline="0" dirty="0" err="1" smtClean="0"/>
              <a:t>напр</a:t>
            </a:r>
            <a:r>
              <a:rPr lang="ru-RU" baseline="0" dirty="0" smtClean="0"/>
              <a:t> </a:t>
            </a:r>
            <a:r>
              <a:rPr lang="en-US" baseline="0" dirty="0" smtClean="0"/>
              <a:t>(CH3)3Ga </a:t>
            </a:r>
            <a:r>
              <a:rPr lang="ru-RU" baseline="0" dirty="0" smtClean="0"/>
              <a:t>и </a:t>
            </a:r>
            <a:r>
              <a:rPr lang="en-US" baseline="0" dirty="0" smtClean="0"/>
              <a:t>(</a:t>
            </a:r>
            <a:r>
              <a:rPr lang="ru-RU" baseline="0" dirty="0" smtClean="0"/>
              <a:t>С2</a:t>
            </a:r>
            <a:r>
              <a:rPr lang="en-US" baseline="0" dirty="0" smtClean="0"/>
              <a:t>H</a:t>
            </a:r>
            <a:r>
              <a:rPr lang="ru-RU" baseline="0" dirty="0" smtClean="0"/>
              <a:t>5)</a:t>
            </a:r>
            <a:r>
              <a:rPr lang="en-US" baseline="0" dirty="0" smtClean="0"/>
              <a:t>3Ga</a:t>
            </a:r>
            <a:r>
              <a:rPr lang="ru-RU" baseline="0" dirty="0" smtClean="0"/>
              <a:t>) – в конечном продукте будут примеси углерода, к тому же чистота </a:t>
            </a:r>
            <a:r>
              <a:rPr lang="ru-RU" baseline="0" dirty="0" err="1" smtClean="0"/>
              <a:t>металлорганики</a:t>
            </a:r>
            <a:r>
              <a:rPr lang="ru-RU" baseline="0" dirty="0" smtClean="0"/>
              <a:t> всегда ниже чистоты элементарного </a:t>
            </a:r>
            <a:r>
              <a:rPr lang="en-US" baseline="0" dirty="0" smtClean="0"/>
              <a:t>Ga.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Во вторых, используется более высокая температура для синтеза, что чревато повышенными затратами на нагрев. В предлагаемом в данном проекте методе </a:t>
            </a:r>
            <a:r>
              <a:rPr lang="en-US" baseline="0" dirty="0" smtClean="0"/>
              <a:t>PECVD</a:t>
            </a:r>
            <a:r>
              <a:rPr lang="ru-RU" baseline="0" dirty="0" smtClean="0"/>
              <a:t> синтез идет напрямую из </a:t>
            </a:r>
            <a:r>
              <a:rPr lang="ru-RU" baseline="0" dirty="0" err="1" smtClean="0"/>
              <a:t>вч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прекурсоров</a:t>
            </a:r>
            <a:r>
              <a:rPr lang="ru-RU" baseline="0" dirty="0" smtClean="0"/>
              <a:t>. Плазма выступает в качестве катализатора. На данном слайде изображена принципиальная схема установки. В качестве газа-носителя, а также плазмообразующего газа используется ВЧ(6</a:t>
            </a:r>
            <a:r>
              <a:rPr lang="en-US" baseline="0" dirty="0" smtClean="0"/>
              <a:t>N)</a:t>
            </a:r>
            <a:r>
              <a:rPr lang="ru-RU" baseline="0" dirty="0" smtClean="0"/>
              <a:t> водород, со скоростью подачи 5-15 мл</a:t>
            </a:r>
            <a:r>
              <a:rPr lang="en-US" baseline="0" dirty="0" smtClean="0"/>
              <a:t>/</a:t>
            </a:r>
            <a:r>
              <a:rPr lang="ru-RU" baseline="0" dirty="0" smtClean="0"/>
              <a:t>мин. Давление в системе поддерживается на уровне 10-2 </a:t>
            </a:r>
            <a:r>
              <a:rPr lang="ru-RU" baseline="0" dirty="0" err="1" smtClean="0"/>
              <a:t>Торр</a:t>
            </a:r>
            <a:r>
              <a:rPr lang="ru-RU" baseline="0" dirty="0" smtClean="0"/>
              <a:t>. Элементарные галлий (</a:t>
            </a:r>
            <a:r>
              <a:rPr lang="en-US" baseline="0" dirty="0" smtClean="0"/>
              <a:t>7N) </a:t>
            </a:r>
            <a:r>
              <a:rPr lang="ru-RU" baseline="0" dirty="0" smtClean="0"/>
              <a:t>находится в подогреваемой лодочке-тигле. Регулировка температуры возможна в широком диапазоне. Пары галлия переносятся газом носителем в зону реактора, где реализована подача ВЧ(6</a:t>
            </a:r>
            <a:r>
              <a:rPr lang="en-US" baseline="0" dirty="0" smtClean="0"/>
              <a:t>n)</a:t>
            </a:r>
            <a:r>
              <a:rPr lang="ru-RU" baseline="0" dirty="0" smtClean="0"/>
              <a:t> кислорода. В </a:t>
            </a:r>
            <a:r>
              <a:rPr lang="ru-RU" baseline="0" dirty="0" err="1" smtClean="0"/>
              <a:t>качетсве</a:t>
            </a:r>
            <a:r>
              <a:rPr lang="ru-RU" baseline="0" dirty="0" smtClean="0"/>
              <a:t> подложки возможно использование С-ориентированного сапфира или кремния (100) размером 10 на 10.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данной слайде представлен спектр пропускания оксида галлия в Уф-видимом </a:t>
            </a:r>
            <a:r>
              <a:rPr lang="ru-RU" dirty="0" err="1" smtClean="0"/>
              <a:t>диапозоне</a:t>
            </a:r>
            <a:r>
              <a:rPr lang="ru-RU" dirty="0" smtClean="0"/>
              <a:t>. Данный</a:t>
            </a:r>
            <a:r>
              <a:rPr lang="ru-RU" baseline="0" dirty="0" smtClean="0"/>
              <a:t> материал начинает поглощать с 260 </a:t>
            </a:r>
            <a:r>
              <a:rPr lang="ru-RU" baseline="0" dirty="0" err="1" smtClean="0"/>
              <a:t>нм</a:t>
            </a:r>
            <a:r>
              <a:rPr lang="ru-RU" baseline="0" dirty="0" smtClean="0"/>
              <a:t>, что говорит о возможности его использования в качестве уф-детекторов.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46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33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данном слайде</a:t>
            </a:r>
            <a:r>
              <a:rPr lang="ru-RU" baseline="0" dirty="0" smtClean="0"/>
              <a:t> представлен график, показывающий объем российского рынка электронных компонентов. Только в РФ, объем рынка составляет3000 млн долларов и продолжает расти, что только увеличивает коммерческий успех данного проекта.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3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</a:t>
            </a:r>
            <a:r>
              <a:rPr lang="ru-RU" baseline="0" dirty="0" smtClean="0"/>
              <a:t> время актуальна проблема создание полупроводниковых устройств ЭКБ с </a:t>
            </a:r>
            <a:r>
              <a:rPr lang="ru-RU" baseline="0" dirty="0" err="1" smtClean="0"/>
              <a:t>ультраширокой</a:t>
            </a:r>
            <a:r>
              <a:rPr lang="ru-RU" baseline="0" dirty="0" smtClean="0"/>
              <a:t> запрещенной зоной. Типичным представителем данного класса является оксид галлия. </a:t>
            </a:r>
            <a:r>
              <a:rPr lang="ru-RU" dirty="0" smtClean="0"/>
              <a:t>β-Ga2O3 является идеальным полупроводником для использования в силовых диодах, поскольку по сравнению с </a:t>
            </a:r>
            <a:r>
              <a:rPr lang="ru-RU" dirty="0" err="1" smtClean="0"/>
              <a:t>SiC</a:t>
            </a:r>
            <a:r>
              <a:rPr lang="ru-RU" dirty="0" smtClean="0"/>
              <a:t> и </a:t>
            </a:r>
            <a:r>
              <a:rPr lang="ru-RU" dirty="0" err="1" smtClean="0"/>
              <a:t>GaN</a:t>
            </a:r>
            <a:r>
              <a:rPr lang="ru-RU" dirty="0" smtClean="0"/>
              <a:t>, он обладает большей шириной запрещенной зоны и большим напряжением пробоя.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baseline="0" dirty="0" smtClean="0"/>
              <a:t> Его основные конкуренты имеют ширину запрещенной зоны около 3 </a:t>
            </a:r>
            <a:r>
              <a:rPr lang="ru-RU" baseline="0" dirty="0" err="1" smtClean="0"/>
              <a:t>Эв</a:t>
            </a:r>
            <a:r>
              <a:rPr lang="ru-RU" baseline="0" dirty="0" smtClean="0"/>
              <a:t>. Создание устройств ЭКБ на </a:t>
            </a:r>
            <a:r>
              <a:rPr lang="en-US" baseline="0" dirty="0" smtClean="0"/>
              <a:t>Ga</a:t>
            </a:r>
            <a:r>
              <a:rPr lang="ru-RU" baseline="0" dirty="0" smtClean="0"/>
              <a:t>2</a:t>
            </a:r>
            <a:r>
              <a:rPr lang="en-US" baseline="0" dirty="0" smtClean="0"/>
              <a:t>o</a:t>
            </a:r>
            <a:r>
              <a:rPr lang="ru-RU" baseline="0" dirty="0" smtClean="0"/>
              <a:t>3 даст ощутимый толчок в развитии данного направления.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эпсилон-Ga2O3 также является прозрачным для электромагнитного излучения с длиной волны более 280 </a:t>
            </a:r>
            <a:r>
              <a:rPr lang="ru-RU" dirty="0" err="1" smtClean="0"/>
              <a:t>нм</a:t>
            </a:r>
            <a:r>
              <a:rPr lang="ru-RU" dirty="0" smtClean="0"/>
              <a:t>, что обуславливает возможность его применения в УФ фотодетекторах, в газовых сенсорах.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данном слайде продемонстрировано возможное применение </a:t>
            </a:r>
            <a:r>
              <a:rPr lang="en-US" baseline="0" dirty="0" err="1" smtClean="0"/>
              <a:t>ga</a:t>
            </a:r>
            <a:r>
              <a:rPr lang="ru-RU" baseline="0" dirty="0" smtClean="0"/>
              <a:t>2</a:t>
            </a:r>
            <a:r>
              <a:rPr lang="en-US" baseline="0" dirty="0" smtClean="0"/>
              <a:t>o</a:t>
            </a:r>
            <a:r>
              <a:rPr lang="ru-RU" baseline="0" dirty="0" smtClean="0"/>
              <a:t>3. Это преобразователи переменного тока для зарядки электромобилей, ИБП, </a:t>
            </a:r>
            <a:r>
              <a:rPr lang="ru-RU" dirty="0" smtClean="0"/>
              <a:t>источников питания в режиме переключения –  приводов переменного тока.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тому же,  у оксида галлия большая ширина запрещенной зоны, что делает его устойчивым к воздействию ионизирующего излучения, так что в перспективе такой полупроводник можно использовать в ядерной промышленности или космической электронике.</a:t>
            </a:r>
            <a:r>
              <a:rPr lang="ru-RU" dirty="0" smtClean="0"/>
              <a:t> оксид галлия может использоваться при изготовлении датчиков ультрафиолетового излучения. И если нитрид галлия (</a:t>
            </a:r>
            <a:r>
              <a:rPr lang="ru-RU" dirty="0" err="1" smtClean="0"/>
              <a:t>GaN</a:t>
            </a:r>
            <a:r>
              <a:rPr lang="ru-RU" dirty="0" smtClean="0"/>
              <a:t>) и карбид кремния (</a:t>
            </a:r>
            <a:r>
              <a:rPr lang="ru-RU" dirty="0" err="1" smtClean="0"/>
              <a:t>SiC</a:t>
            </a:r>
            <a:r>
              <a:rPr lang="ru-RU" dirty="0" smtClean="0"/>
              <a:t>) уже находятся на стадии коммерциализации – сегодня они используются при изготовлении силового энергетического оборудования и других сложных электронных устройств – то характеристики</a:t>
            </a:r>
            <a:r>
              <a:rPr lang="ru-RU" baseline="0" dirty="0" smtClean="0"/>
              <a:t> оксида галлия только предстоит оценить.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9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Наши зарубежные</a:t>
            </a:r>
            <a:r>
              <a:rPr lang="ru-RU" baseline="0" dirty="0" smtClean="0"/>
              <a:t> коллеги предполагают, что данный материал возможно также использовать в качестве </a:t>
            </a:r>
            <a:r>
              <a:rPr lang="en-US" baseline="0" dirty="0" smtClean="0"/>
              <a:t>Led</a:t>
            </a:r>
            <a:r>
              <a:rPr lang="ru-RU" baseline="0" dirty="0" smtClean="0"/>
              <a:t> ламп, </a:t>
            </a:r>
            <a:r>
              <a:rPr lang="ru-RU" baseline="0" dirty="0" err="1" smtClean="0"/>
              <a:t>электролюминисцентных</a:t>
            </a:r>
            <a:r>
              <a:rPr lang="ru-RU" baseline="0" dirty="0" smtClean="0"/>
              <a:t> дисплеев, в различных военных приложениях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1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каждым годом активно</a:t>
            </a:r>
            <a:r>
              <a:rPr lang="ru-RU" baseline="0" dirty="0" smtClean="0"/>
              <a:t> растет количество публикаций по оксиду галлия, что подтверждает повышенный спрос и  высокую востребованность этого материала.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Целями</a:t>
            </a:r>
            <a:r>
              <a:rPr lang="ru-RU" baseline="0" dirty="0" smtClean="0"/>
              <a:t> данной НИОКР являются: </a:t>
            </a:r>
            <a:r>
              <a:rPr lang="ru-RU" dirty="0" smtClean="0"/>
              <a:t>Создание уникальной экспериментальной установки для синтеза оксида галлия</a:t>
            </a:r>
            <a:r>
              <a:rPr lang="ru-RU" baseline="0" dirty="0" smtClean="0"/>
              <a:t> ; Синтез тонких пленок оксида галлий методом </a:t>
            </a:r>
            <a:r>
              <a:rPr lang="en-US" baseline="0" dirty="0" smtClean="0"/>
              <a:t>PECVD</a:t>
            </a:r>
            <a:r>
              <a:rPr lang="ru-RU" baseline="0" dirty="0" smtClean="0"/>
              <a:t> ; создание высоковольтных устройств ЭКБ( начиная с диода </a:t>
            </a:r>
            <a:r>
              <a:rPr lang="ru-RU" baseline="0" dirty="0" err="1" smtClean="0"/>
              <a:t>шоттки</a:t>
            </a:r>
            <a:r>
              <a:rPr lang="ru-RU" baseline="0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3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</a:t>
            </a:r>
            <a:r>
              <a:rPr lang="ru-RU" baseline="0" dirty="0" smtClean="0"/>
              <a:t> проекте представляется новый метод синтеза тонких пленок, </a:t>
            </a:r>
            <a:r>
              <a:rPr lang="ru-RU" baseline="0" dirty="0" err="1" smtClean="0"/>
              <a:t>ведб</a:t>
            </a:r>
            <a:r>
              <a:rPr lang="ru-RU" baseline="0" dirty="0" smtClean="0"/>
              <a:t> большинство современных способов синтеза имеют определенные недостатки: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1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</a:t>
            </a:r>
            <a:r>
              <a:rPr lang="ru-RU" baseline="0" dirty="0" smtClean="0"/>
              <a:t> представлено сравнение двух методов синтеза оксида галлия : ныне коммерчески используемый компанией </a:t>
            </a:r>
            <a:r>
              <a:rPr lang="en-US" baseline="0" dirty="0" smtClean="0"/>
              <a:t>FLOSFIA</a:t>
            </a:r>
            <a:r>
              <a:rPr lang="ru-RU" baseline="0" dirty="0" smtClean="0"/>
              <a:t> </a:t>
            </a:r>
            <a:r>
              <a:rPr lang="en-US" baseline="0" dirty="0" smtClean="0"/>
              <a:t>CVD </a:t>
            </a:r>
            <a:r>
              <a:rPr lang="ru-RU" baseline="0" dirty="0" smtClean="0"/>
              <a:t>и метод </a:t>
            </a:r>
            <a:r>
              <a:rPr lang="en-US" baseline="0" dirty="0" smtClean="0"/>
              <a:t>PECVD</a:t>
            </a:r>
            <a:r>
              <a:rPr lang="ru-RU" baseline="0" dirty="0" smtClean="0"/>
              <a:t>, предлагаемый в данном проекте. </a:t>
            </a:r>
            <a:r>
              <a:rPr lang="en-US" baseline="0" dirty="0" smtClean="0"/>
              <a:t>CVD</a:t>
            </a:r>
            <a:r>
              <a:rPr lang="ru-RU" baseline="0" dirty="0" smtClean="0"/>
              <a:t> метод имеет ряд недостатков. Первый- это </a:t>
            </a:r>
            <a:r>
              <a:rPr lang="ru-RU" baseline="0" dirty="0" err="1" smtClean="0"/>
              <a:t>ипользование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метталорганических</a:t>
            </a:r>
            <a:r>
              <a:rPr lang="ru-RU" baseline="0" dirty="0" smtClean="0"/>
              <a:t> соединений галлия для синтеза ( </a:t>
            </a:r>
            <a:r>
              <a:rPr lang="ru-RU" baseline="0" dirty="0" err="1" smtClean="0"/>
              <a:t>напр</a:t>
            </a:r>
            <a:r>
              <a:rPr lang="ru-RU" baseline="0" dirty="0" smtClean="0"/>
              <a:t> </a:t>
            </a:r>
            <a:r>
              <a:rPr lang="en-US" baseline="0" dirty="0" smtClean="0"/>
              <a:t>(CH3)3Ga </a:t>
            </a:r>
            <a:r>
              <a:rPr lang="ru-RU" baseline="0" dirty="0" smtClean="0"/>
              <a:t>и </a:t>
            </a:r>
            <a:r>
              <a:rPr lang="en-US" baseline="0" dirty="0" smtClean="0"/>
              <a:t>(</a:t>
            </a:r>
            <a:r>
              <a:rPr lang="ru-RU" baseline="0" dirty="0" smtClean="0"/>
              <a:t>С2</a:t>
            </a:r>
            <a:r>
              <a:rPr lang="en-US" baseline="0" dirty="0" smtClean="0"/>
              <a:t>H</a:t>
            </a:r>
            <a:r>
              <a:rPr lang="ru-RU" baseline="0" dirty="0" smtClean="0"/>
              <a:t>5)</a:t>
            </a:r>
            <a:r>
              <a:rPr lang="en-US" baseline="0" dirty="0" smtClean="0"/>
              <a:t>3Ga</a:t>
            </a:r>
            <a:r>
              <a:rPr lang="ru-RU" baseline="0" dirty="0" smtClean="0"/>
              <a:t>) – в конечном продукте будут примеси углерода, к тому же чистота </a:t>
            </a:r>
            <a:r>
              <a:rPr lang="ru-RU" baseline="0" dirty="0" err="1" smtClean="0"/>
              <a:t>металлорганики</a:t>
            </a:r>
            <a:r>
              <a:rPr lang="ru-RU" baseline="0" dirty="0" smtClean="0"/>
              <a:t> всегда ниже чистоты элементарного </a:t>
            </a:r>
            <a:r>
              <a:rPr lang="en-US" baseline="0" dirty="0" smtClean="0"/>
              <a:t>Ga.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Во вторых, используется более высокая температура для синтеза, что чревато повышенными затратами на нагрев. В предлагаемом в данном проекте методе </a:t>
            </a:r>
            <a:r>
              <a:rPr lang="en-US" baseline="0" dirty="0" smtClean="0"/>
              <a:t>PECVD</a:t>
            </a:r>
            <a:r>
              <a:rPr lang="ru-RU" baseline="0" dirty="0" smtClean="0"/>
              <a:t> синтез идет напрямую из </a:t>
            </a:r>
            <a:r>
              <a:rPr lang="ru-RU" baseline="0" dirty="0" err="1" smtClean="0"/>
              <a:t>вч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прекурсоров</a:t>
            </a:r>
            <a:r>
              <a:rPr lang="ru-RU" baseline="0" dirty="0" smtClean="0"/>
              <a:t>. Плазма выступает в качестве катализатора. На данном слайде изображена принципиальная схема установки. В качестве газа-носителя, а также плазмообразующего газа используется ВЧ(6</a:t>
            </a:r>
            <a:r>
              <a:rPr lang="en-US" baseline="0" dirty="0" smtClean="0"/>
              <a:t>N)</a:t>
            </a:r>
            <a:r>
              <a:rPr lang="ru-RU" baseline="0" dirty="0" smtClean="0"/>
              <a:t> водород, со скоростью подачи 5-15 мл</a:t>
            </a:r>
            <a:r>
              <a:rPr lang="en-US" baseline="0" dirty="0" smtClean="0"/>
              <a:t>/</a:t>
            </a:r>
            <a:r>
              <a:rPr lang="ru-RU" baseline="0" dirty="0" smtClean="0"/>
              <a:t>мин. Давление в системе поддерживается на уровне 10-2 </a:t>
            </a:r>
            <a:r>
              <a:rPr lang="ru-RU" baseline="0" dirty="0" err="1" smtClean="0"/>
              <a:t>Торр</a:t>
            </a:r>
            <a:r>
              <a:rPr lang="ru-RU" baseline="0" dirty="0" smtClean="0"/>
              <a:t>. Элементарные галлий (</a:t>
            </a:r>
            <a:r>
              <a:rPr lang="en-US" baseline="0" dirty="0" smtClean="0"/>
              <a:t>7N) </a:t>
            </a:r>
            <a:r>
              <a:rPr lang="ru-RU" baseline="0" dirty="0" smtClean="0"/>
              <a:t>находится в подогреваемой лодочке-тигле. Регулировка температуры возможна в широком диапазоне. Пары галлия переносятся газом носителем в зону реактора, где реализована подача ВЧ(6</a:t>
            </a:r>
            <a:r>
              <a:rPr lang="en-US" baseline="0" dirty="0" smtClean="0"/>
              <a:t>n)</a:t>
            </a:r>
            <a:r>
              <a:rPr lang="ru-RU" baseline="0" dirty="0" smtClean="0"/>
              <a:t> кислорода. В </a:t>
            </a:r>
            <a:r>
              <a:rPr lang="ru-RU" baseline="0" dirty="0" err="1" smtClean="0"/>
              <a:t>качетсве</a:t>
            </a:r>
            <a:r>
              <a:rPr lang="ru-RU" baseline="0" dirty="0" smtClean="0"/>
              <a:t> подложки возможно использование С-ориентированного сапфира или кремния (100) размером 10 на 10.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0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</a:t>
            </a:r>
            <a:r>
              <a:rPr lang="ru-RU" dirty="0" err="1" smtClean="0"/>
              <a:t>предстиавлены</a:t>
            </a:r>
            <a:r>
              <a:rPr lang="ru-RU" dirty="0" smtClean="0"/>
              <a:t> различные полиморфные модификации оксида галлия. Наиболее</a:t>
            </a:r>
            <a:r>
              <a:rPr lang="ru-RU" baseline="0" dirty="0" smtClean="0"/>
              <a:t> пригодной считается </a:t>
            </a:r>
            <a:r>
              <a:rPr lang="ru-RU" baseline="0" dirty="0" err="1" smtClean="0"/>
              <a:t>бетта</a:t>
            </a:r>
            <a:r>
              <a:rPr lang="ru-RU" baseline="0" dirty="0" smtClean="0"/>
              <a:t> форма. Благодаря </a:t>
            </a:r>
            <a:r>
              <a:rPr lang="ru-RU" baseline="0" dirty="0" err="1" smtClean="0"/>
              <a:t>использованияю</a:t>
            </a:r>
            <a:r>
              <a:rPr lang="ru-RU" baseline="0" dirty="0" smtClean="0"/>
              <a:t> </a:t>
            </a:r>
            <a:r>
              <a:rPr lang="en-US" baseline="0" dirty="0" err="1" smtClean="0"/>
              <a:t>pecvd</a:t>
            </a:r>
            <a:r>
              <a:rPr lang="ru-RU" baseline="0" dirty="0" smtClean="0"/>
              <a:t> стало возможно получать ее </a:t>
            </a:r>
            <a:r>
              <a:rPr lang="ru-RU" baseline="0" dirty="0" err="1" smtClean="0"/>
              <a:t>одностаждийно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т.е</a:t>
            </a:r>
            <a:r>
              <a:rPr lang="ru-RU" baseline="0" dirty="0" smtClean="0"/>
              <a:t> минуя получение альфа фазы с ее дальнейшим отжигом.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7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2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1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2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0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7571-7CA4-4341-9979-F75F06F68F79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562653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/>
              <a:t>Получение тонких пленок оксида галлия различного фазового состава окислением галлия в водородно-кислородной плазме на кремниевых подложках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Мочалов Л.А.,</a:t>
            </a:r>
            <a:r>
              <a:rPr lang="ru-RU" u="sng" dirty="0"/>
              <a:t> Прохоров И.О</a:t>
            </a:r>
            <a:r>
              <a:rPr lang="ru-RU" u="sng" dirty="0" smtClean="0"/>
              <a:t>.,</a:t>
            </a:r>
            <a:r>
              <a:rPr lang="ru-RU" dirty="0" smtClean="0"/>
              <a:t> </a:t>
            </a:r>
            <a:r>
              <a:rPr lang="ru-RU" dirty="0"/>
              <a:t>Логунов А.А.</a:t>
            </a:r>
          </a:p>
          <a:p>
            <a:r>
              <a:rPr lang="ru-RU" dirty="0"/>
              <a:t>Кафедра «</a:t>
            </a:r>
            <a:r>
              <a:rPr lang="ru-RU" dirty="0" err="1"/>
              <a:t>Нанотехнологии</a:t>
            </a:r>
            <a:r>
              <a:rPr lang="ru-RU" dirty="0"/>
              <a:t> и биотехнологии» НГТУ </a:t>
            </a:r>
            <a:r>
              <a:rPr lang="ru-RU" dirty="0" err="1"/>
              <a:t>им.Р.Е.Алексеева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5068" y="25653"/>
            <a:ext cx="2470664" cy="119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4216" cy="15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689" y="-33303"/>
            <a:ext cx="2695311" cy="119430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63850"/>
            <a:ext cx="6324600" cy="61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524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39270" y="23823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ru-RU" sz="2200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60272"/>
            <a:ext cx="2470664" cy="1194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" y="0"/>
            <a:ext cx="2428498" cy="120508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87" y="1317272"/>
            <a:ext cx="1952681" cy="40025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2943" y="5642838"/>
            <a:ext cx="13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r>
              <a:rPr lang="en-US" dirty="0" smtClean="0"/>
              <a:t>W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76" y="1338430"/>
            <a:ext cx="1800225" cy="3981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913555" y="5640819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W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44" y="1338430"/>
            <a:ext cx="1800225" cy="398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97" y="1338429"/>
            <a:ext cx="1800225" cy="3981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747801" y="5640819"/>
            <a:ext cx="143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30W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68619" y="564081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наука\оксидные полупроводники\оксид галлия\эксперименты\XRD\выборка для статьи Ga-O-H_на кремнии\on Si via plasma.t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70" y="723106"/>
            <a:ext cx="7441979" cy="613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689" y="0"/>
            <a:ext cx="2695311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76"/>
            <a:ext cx="309524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70" y="39988"/>
            <a:ext cx="8884843" cy="64928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7157" y="77179"/>
            <a:ext cx="1944843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" y="39988"/>
            <a:ext cx="2428498" cy="120508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5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773614"/>
            <a:ext cx="102489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перспективы развития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4458"/>
            <a:ext cx="10515600" cy="4351338"/>
          </a:xfrm>
        </p:spPr>
        <p:txBody>
          <a:bodyPr/>
          <a:lstStyle/>
          <a:p>
            <a:r>
              <a:rPr lang="ru-RU" dirty="0"/>
              <a:t>Оптимизация условий процесса синтеза слоев оксида галлия в условиях </a:t>
            </a:r>
            <a:r>
              <a:rPr lang="ru-RU" dirty="0" err="1"/>
              <a:t>гетероэпитаксиального</a:t>
            </a:r>
            <a:r>
              <a:rPr lang="ru-RU" dirty="0"/>
              <a:t> роста,</a:t>
            </a:r>
          </a:p>
          <a:p>
            <a:r>
              <a:rPr lang="ru-RU" dirty="0"/>
              <a:t> </a:t>
            </a:r>
            <a:r>
              <a:rPr lang="ru-RU" dirty="0" err="1"/>
              <a:t>Допирование</a:t>
            </a:r>
            <a:r>
              <a:rPr lang="ru-RU" dirty="0"/>
              <a:t> </a:t>
            </a:r>
            <a:r>
              <a:rPr lang="en-US" dirty="0"/>
              <a:t>Al, Ge, etc.</a:t>
            </a:r>
          </a:p>
          <a:p>
            <a:r>
              <a:rPr lang="ru-RU" dirty="0"/>
              <a:t>Измерение электрофизических показателей </a:t>
            </a:r>
            <a:r>
              <a:rPr lang="ru-RU" dirty="0" smtClean="0"/>
              <a:t>материалов</a:t>
            </a:r>
            <a:endParaRPr lang="ru-RU" dirty="0"/>
          </a:p>
          <a:p>
            <a:r>
              <a:rPr lang="ru-RU" dirty="0"/>
              <a:t>Создание прототипов устройств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3600" y="-33302"/>
            <a:ext cx="2438400" cy="1080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93"/>
            <a:ext cx="309524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672" y="365124"/>
            <a:ext cx="10515600" cy="1325563"/>
          </a:xfrm>
        </p:spPr>
        <p:txBody>
          <a:bodyPr/>
          <a:lstStyle/>
          <a:p>
            <a:r>
              <a:rPr lang="ru-RU" alt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Оценка спроса</a:t>
            </a:r>
            <a: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72" y="1027906"/>
            <a:ext cx="9354256" cy="52617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3472" y="0"/>
            <a:ext cx="2470664" cy="119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13335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003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Спасибо за внимание</a:t>
            </a:r>
            <a:r>
              <a:rPr lang="en-US" sz="5000" dirty="0">
                <a:latin typeface="Comic Sans MS" pitchFamily="66" charset="0"/>
              </a:rPr>
              <a:t>!</a:t>
            </a:r>
            <a:r>
              <a:rPr lang="ru-RU" sz="5000" dirty="0">
                <a:latin typeface="Comic Sans MS" pitchFamily="66" charset="0"/>
              </a:rPr>
              <a:t/>
            </a:r>
            <a:br>
              <a:rPr lang="ru-RU" sz="5000" dirty="0">
                <a:latin typeface="Comic Sans MS" pitchFamily="66" charset="0"/>
              </a:rPr>
            </a:br>
            <a:r>
              <a:rPr lang="ru-RU" sz="5000" dirty="0"/>
              <a:t/>
            </a:r>
            <a:br>
              <a:rPr lang="ru-RU" sz="500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300" y="4416425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Прохоров Игорь Олегович</a:t>
            </a:r>
          </a:p>
          <a:p>
            <a:r>
              <a:rPr lang="ru-RU" sz="2000" b="1" dirty="0" smtClean="0">
                <a:latin typeface="Arial Black" pitchFamily="34" charset="0"/>
              </a:rPr>
              <a:t>Студент 4 курса </a:t>
            </a:r>
            <a:r>
              <a:rPr lang="ru-RU" sz="2000" b="1" dirty="0" err="1" smtClean="0">
                <a:latin typeface="Arial Black" pitchFamily="34" charset="0"/>
              </a:rPr>
              <a:t>бакалавриата</a:t>
            </a:r>
            <a:endParaRPr lang="ru-RU" sz="2000" b="1" dirty="0">
              <a:latin typeface="Arial Black" pitchFamily="34" charset="0"/>
            </a:endParaRPr>
          </a:p>
          <a:p>
            <a:r>
              <a:rPr lang="ru-RU" sz="2000" b="1" dirty="0">
                <a:latin typeface="Arial Black" pitchFamily="34" charset="0"/>
              </a:rPr>
              <a:t>Тел</a:t>
            </a:r>
            <a:r>
              <a:rPr lang="ru-RU" sz="2000" b="1" dirty="0" smtClean="0">
                <a:latin typeface="Arial Black" pitchFamily="34" charset="0"/>
              </a:rPr>
              <a:t>.+79307127666</a:t>
            </a:r>
            <a:endParaRPr lang="ru-RU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E-mail</a:t>
            </a:r>
            <a:r>
              <a:rPr lang="ru-RU" sz="2000" b="1" dirty="0" smtClean="0">
                <a:latin typeface="Arial Black" pitchFamily="34" charset="0"/>
              </a:rPr>
              <a:t>:</a:t>
            </a:r>
            <a:r>
              <a:rPr lang="en-US" sz="2000" b="1" dirty="0" smtClean="0">
                <a:latin typeface="Arial Black" pitchFamily="34" charset="0"/>
              </a:rPr>
              <a:t> igorprokhorov1998@yandex.ru</a:t>
            </a:r>
            <a:endParaRPr lang="ru-RU" sz="5000" b="1" dirty="0">
              <a:latin typeface="Arial Black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5568" y="133350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133350"/>
            <a:ext cx="309524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270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Актуальность проекта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</a:t>
            </a:r>
            <a:r>
              <a:rPr lang="ru-RU" dirty="0"/>
              <a:t> Разработка нового уникального способа синтеза тонких пленок.</a:t>
            </a:r>
          </a:p>
          <a:p>
            <a:endParaRPr lang="en-US" dirty="0"/>
          </a:p>
          <a:p>
            <a:r>
              <a:rPr lang="ru-RU" dirty="0"/>
              <a:t>- Создание нового класса полупроводников с </a:t>
            </a:r>
            <a:r>
              <a:rPr lang="ru-RU" dirty="0" err="1"/>
              <a:t>ультраширокой</a:t>
            </a:r>
            <a:r>
              <a:rPr lang="ru-RU" dirty="0"/>
              <a:t> запрещенной зоной (UWB).</a:t>
            </a:r>
          </a:p>
          <a:p>
            <a:endParaRPr lang="ru-RU" dirty="0"/>
          </a:p>
          <a:p>
            <a:r>
              <a:rPr lang="ru-RU" dirty="0"/>
              <a:t>- Более высокое качество с точки зрения чистоты и</a:t>
            </a:r>
          </a:p>
          <a:p>
            <a:pPr marL="0" indent="0">
              <a:buNone/>
            </a:pPr>
            <a:r>
              <a:rPr lang="ru-RU" dirty="0"/>
              <a:t>структурной однородности.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Создание </a:t>
            </a:r>
            <a:r>
              <a:rPr lang="ru-RU" dirty="0" err="1" smtClean="0"/>
              <a:t>гетероэпитаксиальной</a:t>
            </a:r>
            <a:r>
              <a:rPr lang="ru-RU" dirty="0" smtClean="0"/>
              <a:t> структуры </a:t>
            </a:r>
            <a:r>
              <a:rPr lang="en-US" dirty="0" smtClean="0"/>
              <a:t>Ga/Si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-33302"/>
            <a:ext cx="2470664" cy="119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30466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Актуальность проекта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" y="1690688"/>
            <a:ext cx="5406958" cy="44275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9413" y="16906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Преобразователи переменного тока для </a:t>
            </a:r>
          </a:p>
          <a:p>
            <a:r>
              <a:rPr lang="ru-RU" dirty="0"/>
              <a:t>зарядки электромобилей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Преобразователи переменного тока для ИБП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Ядерная или космическая электроника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Датчики УФ излучения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10774"/>
            <a:ext cx="2470664" cy="119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" y="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1632"/>
            <a:ext cx="9810750" cy="5895867"/>
          </a:xfr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0793" y="41129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1129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9" y="634156"/>
            <a:ext cx="9144000" cy="5766891"/>
          </a:xfr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-166400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550" y="322636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Цели проекта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ru-RU" dirty="0"/>
              <a:t>Создание уникальной экспериментальной установки для синтеза оксида галлия.</a:t>
            </a:r>
          </a:p>
          <a:p>
            <a:pPr marL="285750" indent="-285750"/>
            <a:endParaRPr lang="ru-RU" dirty="0"/>
          </a:p>
          <a:p>
            <a:pPr marL="285750" indent="-285750"/>
            <a:r>
              <a:rPr lang="ru-RU" dirty="0"/>
              <a:t>Плазмохимический синтез тонких пленок оксида галлия.</a:t>
            </a:r>
          </a:p>
          <a:p>
            <a:pPr marL="285750" indent="-285750"/>
            <a:endParaRPr lang="ru-RU" dirty="0"/>
          </a:p>
          <a:p>
            <a:pPr marL="285750" indent="-285750"/>
            <a:r>
              <a:rPr lang="ru-RU" dirty="0"/>
              <a:t>Создание устройств ЭКБ из оксида галлия.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1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65125"/>
            <a:ext cx="83439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 существующих методов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902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и структурной однородности получаемых пленок,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из-за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инконгруэнтного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испарения объемных образцов (характерно для «физических» методах»)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-Низкая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-Невозможность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пленок с четко заданной стехиометрией состава,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-Трудность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масштабирования процессов,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-Загрязнение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конечных материалов в результате неполной конверсии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следами растворителей или материалами аппаратуры (для «химических» методов),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-Сложности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получаемых структур. </a:t>
            </a:r>
          </a:p>
          <a:p>
            <a:pPr marL="0" indent="0" algn="just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7935" cy="1104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Научная новизна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r>
              <a:rPr lang="ru-RU" sz="2200" dirty="0" smtClean="0"/>
              <a:t>Существующее </a:t>
            </a:r>
            <a:r>
              <a:rPr lang="ru-RU" sz="2200" dirty="0"/>
              <a:t>решение:                                  </a:t>
            </a:r>
            <a:r>
              <a:rPr lang="ru-RU" sz="2200" dirty="0" smtClean="0"/>
              <a:t>  Предлагаемое </a:t>
            </a:r>
            <a:r>
              <a:rPr lang="ru-RU" sz="2200" dirty="0"/>
              <a:t>решение: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8161"/>
            <a:ext cx="3886200" cy="3324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56" y="2514601"/>
            <a:ext cx="3832603" cy="27763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1454C-49A3-407E-903B-1693767B31EC}"/>
              </a:ext>
            </a:extLst>
          </p:cNvPr>
          <p:cNvSpPr/>
          <p:nvPr/>
        </p:nvSpPr>
        <p:spPr>
          <a:xfrm>
            <a:off x="0" y="6099111"/>
            <a:ext cx="11759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</a:t>
            </a:r>
            <a:r>
              <a:rPr lang="en-US" sz="1600" dirty="0" smtClean="0">
                <a:latin typeface="Century Gothic" panose="020B0502020202020204" pitchFamily="34" charset="0"/>
              </a:rPr>
              <a:t>    </a:t>
            </a:r>
            <a:r>
              <a:rPr lang="ru-RU" sz="1600" dirty="0" smtClean="0">
                <a:latin typeface="Century Gothic" panose="020B0502020202020204" pitchFamily="34" charset="0"/>
              </a:rPr>
              <a:t>  </a:t>
            </a:r>
            <a:r>
              <a:rPr lang="en-US" sz="1600" dirty="0" smtClean="0">
                <a:latin typeface="Century Gothic" panose="020B0502020202020204" pitchFamily="34" charset="0"/>
              </a:rPr>
              <a:t>CVD </a:t>
            </a:r>
            <a:r>
              <a:rPr lang="ru-RU" sz="1600" dirty="0" smtClean="0">
                <a:latin typeface="Century Gothic" panose="020B0502020202020204" pitchFamily="34" charset="0"/>
              </a:rPr>
              <a:t>метод                                                                                             </a:t>
            </a:r>
            <a:r>
              <a:rPr lang="en-US" sz="1600" dirty="0" smtClean="0">
                <a:latin typeface="Century Gothic" panose="020B0502020202020204" pitchFamily="34" charset="0"/>
              </a:rPr>
              <a:t>PECVD</a:t>
            </a:r>
            <a:r>
              <a:rPr lang="ru-RU" sz="1600" dirty="0" smtClean="0">
                <a:latin typeface="Century Gothic" panose="020B0502020202020204" pitchFamily="34" charset="0"/>
              </a:rPr>
              <a:t> метод               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189" y="0"/>
            <a:ext cx="2470664" cy="1194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13335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133350"/>
            <a:ext cx="2428498" cy="1205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17" y="754940"/>
            <a:ext cx="6612303" cy="57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1072</Words>
  <Application>Microsoft Office PowerPoint</Application>
  <PresentationFormat>Широкоэкранный</PresentationFormat>
  <Paragraphs>80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</vt:lpstr>
      <vt:lpstr>Century Gothic</vt:lpstr>
      <vt:lpstr>Comic Sans MS</vt:lpstr>
      <vt:lpstr>Times New Roman</vt:lpstr>
      <vt:lpstr>Тема Office</vt:lpstr>
      <vt:lpstr>Получение тонких пленок оксида галлия различного фазового состава окислением галлия в водородно-кислородной плазме на кремниевых подложках</vt:lpstr>
      <vt:lpstr>Актуальность проекта </vt:lpstr>
      <vt:lpstr>Актуальность проекта </vt:lpstr>
      <vt:lpstr>Презентация PowerPoint</vt:lpstr>
      <vt:lpstr>Презентация PowerPoint</vt:lpstr>
      <vt:lpstr>Цели проекта </vt:lpstr>
      <vt:lpstr>Основные недостатки существующих методов</vt:lpstr>
      <vt:lpstr> Научная новизна   Существующее решение:                                    Предлагаемое решение: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Дальнейшие перспективы развития метода</vt:lpstr>
      <vt:lpstr>Оценка спроса </vt:lpstr>
      <vt:lpstr>Спасибо за внимание!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Оксид галлия</dc:title>
  <dc:creator>igor prokhorov</dc:creator>
  <cp:lastModifiedBy>igor prokhorov</cp:lastModifiedBy>
  <cp:revision>72</cp:revision>
  <dcterms:created xsi:type="dcterms:W3CDTF">2021-04-12T10:53:05Z</dcterms:created>
  <dcterms:modified xsi:type="dcterms:W3CDTF">2021-04-29T13:19:58Z</dcterms:modified>
</cp:coreProperties>
</file>