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6" r:id="rId4"/>
    <p:sldId id="263" r:id="rId5"/>
    <p:sldId id="260" r:id="rId6"/>
    <p:sldId id="261" r:id="rId7"/>
    <p:sldId id="275" r:id="rId8"/>
    <p:sldId id="278" r:id="rId9"/>
    <p:sldId id="279" r:id="rId10"/>
    <p:sldId id="280" r:id="rId11"/>
    <p:sldId id="281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39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7500-1408-4A75-869F-554A3F08D96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F40F-0104-47CB-B5C8-ED0CB6AD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0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2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5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1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7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9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0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F40F-0104-47CB-B5C8-ED0CB6ADD6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4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1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0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7571-7CA4-4341-9979-F75F06F68F79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1AFB-96B4-415F-A64D-0F4467025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219959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/>
              <a:t>Плазмохимическое осаждение слоев оксида галлия окислением галлия в водородно-кислородной смеси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u="sng" dirty="0" smtClean="0"/>
              <a:t>Логунов </a:t>
            </a:r>
            <a:r>
              <a:rPr lang="ru-RU" u="sng" dirty="0"/>
              <a:t>А.А</a:t>
            </a:r>
            <a:r>
              <a:rPr lang="ru-RU" u="sng" dirty="0" smtClean="0"/>
              <a:t>.</a:t>
            </a:r>
            <a:r>
              <a:rPr lang="ru-RU" dirty="0" smtClean="0"/>
              <a:t>, Мочалов Л.А., Кудряшов М.А.</a:t>
            </a:r>
            <a:endParaRPr lang="ru-RU" dirty="0"/>
          </a:p>
          <a:p>
            <a:r>
              <a:rPr lang="ru-RU" dirty="0"/>
              <a:t>Кафедра «</a:t>
            </a:r>
            <a:r>
              <a:rPr lang="ru-RU" dirty="0" err="1"/>
              <a:t>Нанотехнологии</a:t>
            </a:r>
            <a:r>
              <a:rPr lang="ru-RU" dirty="0"/>
              <a:t> и биотехнологии» НГТУ </a:t>
            </a:r>
            <a:r>
              <a:rPr lang="ru-RU" dirty="0" err="1"/>
              <a:t>им.Р.Е</a:t>
            </a:r>
            <a:r>
              <a:rPr lang="ru-RU" dirty="0" smtClean="0"/>
              <a:t>. Алексеева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5068" y="25653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4216" cy="15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-33303"/>
            <a:ext cx="2695311" cy="1194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69" y="8305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Дифрактограммы</a:t>
            </a:r>
            <a:r>
              <a:rPr lang="ru-RU" sz="4000" b="1" dirty="0"/>
              <a:t> пленок, полученных при различных температурах подложки на </a:t>
            </a:r>
            <a:r>
              <a:rPr lang="en-GB" sz="4000" b="1" i="1" dirty="0"/>
              <a:t>c</a:t>
            </a:r>
            <a:r>
              <a:rPr lang="ru-RU" sz="4000" b="1" dirty="0"/>
              <a:t>-сапфире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25625"/>
            <a:ext cx="7600949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Разработан новый плазмохимический метод </a:t>
            </a:r>
            <a:r>
              <a:rPr lang="ru-RU" dirty="0" err="1"/>
              <a:t>гетероэпитаксиального</a:t>
            </a:r>
            <a:r>
              <a:rPr lang="ru-RU" dirty="0"/>
              <a:t> синтеза тонких пленок </a:t>
            </a:r>
            <a:r>
              <a:rPr lang="en-GB" dirty="0"/>
              <a:t>β</a:t>
            </a:r>
            <a:r>
              <a:rPr lang="ru-RU" dirty="0"/>
              <a:t>-</a:t>
            </a:r>
            <a:r>
              <a:rPr lang="en-GB" dirty="0"/>
              <a:t>Ga</a:t>
            </a:r>
            <a:r>
              <a:rPr lang="ru-RU" baseline="-25000" dirty="0"/>
              <a:t>2</a:t>
            </a:r>
            <a:r>
              <a:rPr lang="en-GB" dirty="0"/>
              <a:t>O</a:t>
            </a:r>
            <a:r>
              <a:rPr lang="ru-RU" baseline="-25000" dirty="0" smtClean="0"/>
              <a:t>3</a:t>
            </a:r>
          </a:p>
          <a:p>
            <a:r>
              <a:rPr lang="ru-RU" dirty="0" smtClean="0"/>
              <a:t>Проведена оптическая </a:t>
            </a:r>
            <a:r>
              <a:rPr lang="ru-RU" dirty="0"/>
              <a:t>эмиссионная диагностика плазменного разряда </a:t>
            </a:r>
            <a:r>
              <a:rPr lang="ru-RU" dirty="0" smtClean="0"/>
              <a:t>при </a:t>
            </a:r>
            <a:r>
              <a:rPr lang="ru-RU" dirty="0"/>
              <a:t>различных соотношениях веществ в газовой фазе, а также при различных значениях мощности </a:t>
            </a:r>
            <a:r>
              <a:rPr lang="ru-RU" dirty="0" smtClean="0"/>
              <a:t>генератора</a:t>
            </a:r>
          </a:p>
          <a:p>
            <a:r>
              <a:rPr lang="ru-RU" dirty="0"/>
              <a:t>Исследовано влияние температуры подложки и мощности разряда на структуру слоев </a:t>
            </a:r>
            <a:r>
              <a:rPr lang="en-GB" dirty="0"/>
              <a:t>β</a:t>
            </a:r>
            <a:r>
              <a:rPr lang="ru-RU" dirty="0"/>
              <a:t>-</a:t>
            </a:r>
            <a:r>
              <a:rPr lang="en-GB" dirty="0"/>
              <a:t>Ga</a:t>
            </a:r>
            <a:r>
              <a:rPr lang="ru-RU" baseline="-25000" dirty="0"/>
              <a:t>2</a:t>
            </a:r>
            <a:r>
              <a:rPr lang="en-GB" dirty="0" smtClean="0"/>
              <a:t>O</a:t>
            </a:r>
            <a:endParaRPr lang="ru-RU" dirty="0" smtClean="0"/>
          </a:p>
          <a:p>
            <a:r>
              <a:rPr lang="ru-RU" dirty="0"/>
              <a:t>Показана принципиальная возможность получения эпитаксиальных слоев в условиях </a:t>
            </a:r>
            <a:r>
              <a:rPr lang="ru-RU" dirty="0" err="1"/>
              <a:t>гетероэпитаксиального</a:t>
            </a:r>
            <a:r>
              <a:rPr lang="ru-RU" dirty="0"/>
              <a:t> роста с использованием предложенного метода</a:t>
            </a:r>
          </a:p>
        </p:txBody>
      </p:sp>
    </p:spTree>
    <p:extLst>
      <p:ext uri="{BB962C8B-B14F-4D97-AF65-F5344CB8AC3E}">
        <p14:creationId xmlns:p14="http://schemas.microsoft.com/office/powerpoint/2010/main" val="3124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003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Спасибо за внимание</a:t>
            </a:r>
            <a:r>
              <a:rPr lang="en-US" sz="5000" dirty="0">
                <a:latin typeface="Comic Sans MS" pitchFamily="66" charset="0"/>
              </a:rPr>
              <a:t>!</a:t>
            </a:r>
            <a:r>
              <a:rPr lang="ru-RU" sz="5000" dirty="0">
                <a:latin typeface="Comic Sans MS" pitchFamily="66" charset="0"/>
              </a:rPr>
              <a:t/>
            </a:r>
            <a:br>
              <a:rPr lang="ru-RU" sz="5000" dirty="0">
                <a:latin typeface="Comic Sans MS" pitchFamily="66" charset="0"/>
              </a:rPr>
            </a:br>
            <a:r>
              <a:rPr lang="ru-RU" sz="5000" dirty="0"/>
              <a:t/>
            </a:r>
            <a:br>
              <a:rPr lang="ru-RU" sz="50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4416425"/>
            <a:ext cx="10515600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</a:rPr>
              <a:t> к.х.н. Логунов Александр Александрович</a:t>
            </a:r>
          </a:p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</a:rPr>
              <a:t>Кафедра «</a:t>
            </a:r>
            <a:r>
              <a:rPr lang="ru-RU" sz="2000" b="1" dirty="0" err="1" smtClean="0">
                <a:latin typeface="Arial Black" pitchFamily="34" charset="0"/>
              </a:rPr>
              <a:t>Нанотехнологии</a:t>
            </a:r>
            <a:r>
              <a:rPr lang="ru-RU" sz="2000" b="1" dirty="0" smtClean="0">
                <a:latin typeface="Arial Black" pitchFamily="34" charset="0"/>
              </a:rPr>
              <a:t> и биотехнологии», НГТУ </a:t>
            </a:r>
            <a:r>
              <a:rPr lang="ru-RU" sz="2000" b="1" dirty="0" err="1" smtClean="0">
                <a:latin typeface="Arial Black" pitchFamily="34" charset="0"/>
              </a:rPr>
              <a:t>им.Р.Е</a:t>
            </a:r>
            <a:r>
              <a:rPr lang="ru-RU" sz="2000" b="1" dirty="0" smtClean="0">
                <a:latin typeface="Arial Black" pitchFamily="34" charset="0"/>
              </a:rPr>
              <a:t>. Алексеева</a:t>
            </a:r>
          </a:p>
          <a:p>
            <a:pPr marL="0" indent="0">
              <a:buNone/>
            </a:pPr>
            <a:r>
              <a:rPr lang="ru-RU" sz="2000" b="1" dirty="0" smtClean="0">
                <a:latin typeface="Arial Black" pitchFamily="34" charset="0"/>
              </a:rPr>
              <a:t>Телефон +7 920 298 01 33</a:t>
            </a:r>
          </a:p>
          <a:p>
            <a:pPr marL="0" indent="0">
              <a:buNone/>
            </a:pPr>
            <a:r>
              <a:rPr lang="en-GB" b="1" dirty="0" err="1"/>
              <a:t>mochalovleo</a:t>
            </a:r>
            <a:r>
              <a:rPr lang="ru-RU" b="1" dirty="0"/>
              <a:t>@</a:t>
            </a:r>
            <a:r>
              <a:rPr lang="en-GB" b="1" dirty="0" err="1"/>
              <a:t>gmail</a:t>
            </a:r>
            <a:r>
              <a:rPr lang="ru-RU" b="1" dirty="0"/>
              <a:t>.</a:t>
            </a:r>
            <a:r>
              <a:rPr lang="en-GB" b="1" dirty="0"/>
              <a:t>com</a:t>
            </a:r>
            <a:endParaRPr lang="ru-RU" sz="5000" b="1" dirty="0"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568" y="13335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309524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550" y="32263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Цели проекта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ru-RU" dirty="0"/>
              <a:t>Создание уникальной экспериментальной установки для </a:t>
            </a:r>
            <a:r>
              <a:rPr lang="ru-RU" dirty="0" smtClean="0"/>
              <a:t>синтеза тонких пленок </a:t>
            </a:r>
            <a:r>
              <a:rPr lang="ru-RU" dirty="0"/>
              <a:t>оксида </a:t>
            </a:r>
            <a:r>
              <a:rPr lang="ru-RU" dirty="0" smtClean="0"/>
              <a:t>галлия</a:t>
            </a:r>
            <a:endParaRPr lang="ru-RU" dirty="0"/>
          </a:p>
          <a:p>
            <a:pPr marL="285750" indent="-285750"/>
            <a:r>
              <a:rPr lang="ru-RU" dirty="0" smtClean="0"/>
              <a:t>Плазмохимический </a:t>
            </a:r>
            <a:r>
              <a:rPr lang="ru-RU" dirty="0"/>
              <a:t>синтез тонких пленок оксида </a:t>
            </a:r>
            <a:r>
              <a:rPr lang="ru-RU" dirty="0" smtClean="0"/>
              <a:t>галлия</a:t>
            </a:r>
          </a:p>
          <a:p>
            <a:pPr marL="285750" indent="-285750"/>
            <a:r>
              <a:rPr lang="ru-RU" dirty="0" smtClean="0"/>
              <a:t>Исследование физико-химических свойств 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  <a:p>
            <a:pPr marL="285750" indent="-285750"/>
            <a:r>
              <a:rPr lang="ru-RU" dirty="0"/>
              <a:t>Создание </a:t>
            </a:r>
            <a:r>
              <a:rPr lang="ru-RU" dirty="0" smtClean="0"/>
              <a:t>экономически обоснованного, технически более совершенного и масштабируемого подхода к производству современных полупроводниковых материалов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1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718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</a:t>
            </a:r>
            <a:r>
              <a:rPr lang="en-US" sz="3600" b="1" dirty="0" smtClean="0"/>
              <a:t>Ga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3</a:t>
            </a:r>
            <a:endParaRPr lang="ru-RU" sz="3600" b="1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0793" y="41129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1129"/>
            <a:ext cx="2428498" cy="12050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37" y="1235435"/>
            <a:ext cx="8591058" cy="5298569"/>
          </a:xfrm>
        </p:spPr>
      </p:pic>
    </p:spTree>
    <p:extLst>
      <p:ext uri="{BB962C8B-B14F-4D97-AF65-F5344CB8AC3E}">
        <p14:creationId xmlns:p14="http://schemas.microsoft.com/office/powerpoint/2010/main" val="24576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9" y="1194306"/>
            <a:ext cx="11783381" cy="5292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6512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Полиморфные модификации</a:t>
            </a:r>
            <a:endParaRPr lang="ru-RU" b="1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0"/>
            <a:ext cx="2470664" cy="119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6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Научная новизна</a:t>
            </a:r>
            <a:r>
              <a:rPr lang="ru-RU" dirty="0"/>
              <a:t/>
            </a:r>
            <a:br>
              <a:rPr lang="ru-RU" dirty="0"/>
            </a:b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338430"/>
            <a:ext cx="6128369" cy="42432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454C-49A3-407E-903B-1693767B31EC}"/>
              </a:ext>
            </a:extLst>
          </p:cNvPr>
          <p:cNvSpPr/>
          <p:nvPr/>
        </p:nvSpPr>
        <p:spPr>
          <a:xfrm>
            <a:off x="0" y="5794311"/>
            <a:ext cx="11759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PECVD</a:t>
            </a:r>
            <a:r>
              <a:rPr lang="ru-RU" sz="2400" dirty="0" smtClean="0">
                <a:latin typeface="Century Gothic" panose="020B0502020202020204" pitchFamily="34" charset="0"/>
              </a:rPr>
              <a:t> метод               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189" y="0"/>
            <a:ext cx="2470664" cy="119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133350"/>
            <a:ext cx="2428498" cy="12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Оптический эмиссионный спектр</a:t>
            </a:r>
            <a:endParaRPr lang="ru-RU" sz="3600" b="1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-33303"/>
            <a:ext cx="2695311" cy="119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161003"/>
            <a:ext cx="7824787" cy="56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336" y="60272"/>
            <a:ext cx="2470664" cy="119430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1719" y="657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Зависимость морфологии поверхности пленок оксида галлия от мощности плазменного разряде</a:t>
            </a:r>
            <a:r>
              <a:rPr lang="ru-RU" b="1" i="1" dirty="0"/>
              <a:t/>
            </a:r>
            <a:br>
              <a:rPr lang="ru-RU" b="1" i="1" dirty="0"/>
            </a:br>
            <a:endParaRPr lang="ru-RU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" y="0"/>
            <a:ext cx="2428498" cy="120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6930" y="5680938"/>
            <a:ext cx="13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r>
              <a:rPr lang="en-US" dirty="0" smtClean="0"/>
              <a:t>W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13555" y="5640819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W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47801" y="5640819"/>
            <a:ext cx="143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30W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68619" y="564081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50W</a:t>
            </a:r>
            <a:endParaRPr lang="ru-RU" dirty="0"/>
          </a:p>
        </p:txBody>
      </p:sp>
      <p:pic>
        <p:nvPicPr>
          <p:cNvPr id="2051" name="Рисунок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09" y="1802033"/>
            <a:ext cx="1800225" cy="341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75" y="1802033"/>
            <a:ext cx="1800225" cy="341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19" y="1829474"/>
            <a:ext cx="1828800" cy="33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38" y="1909692"/>
            <a:ext cx="1828800" cy="33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-33303"/>
            <a:ext cx="2695311" cy="1194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25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Влияние температуры подложки на морфологию поверхности пленок оксида галлия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619" y="55402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350 °</a:t>
            </a:r>
            <a:r>
              <a:rPr lang="en-US" b="1" dirty="0"/>
              <a:t>C</a:t>
            </a:r>
            <a:r>
              <a:rPr lang="en-GB" b="1" dirty="0"/>
              <a:t> </a:t>
            </a:r>
            <a:endParaRPr lang="ru-RU" dirty="0"/>
          </a:p>
        </p:txBody>
      </p:sp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717749"/>
            <a:ext cx="2068072" cy="341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7349"/>
            <a:ext cx="2078814" cy="343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6675" y="-33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594" y="1717748"/>
            <a:ext cx="2109656" cy="3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5236" y="5540239"/>
            <a:ext cx="1448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450 °</a:t>
            </a:r>
            <a:r>
              <a:rPr lang="en-US" sz="2800" b="1" dirty="0"/>
              <a:t>C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96689" y="5563635"/>
            <a:ext cx="2109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550 °</a:t>
            </a:r>
            <a:r>
              <a:rPr lang="en-US" sz="2800" b="1" dirty="0"/>
              <a:t>C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89" y="-33303"/>
            <a:ext cx="2695311" cy="1194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69" y="8305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Дифрактограммы</a:t>
            </a:r>
            <a:r>
              <a:rPr lang="ru-RU" sz="4000" b="1" dirty="0"/>
              <a:t> пленок оксида галлия, полученных на </a:t>
            </a:r>
            <a:r>
              <a:rPr lang="en-US" sz="4000" b="1" i="1" dirty="0"/>
              <a:t>c</a:t>
            </a:r>
            <a:r>
              <a:rPr lang="ru-RU" sz="4000" b="1" dirty="0"/>
              <a:t>-сапфире при различных мощностях </a:t>
            </a:r>
            <a:r>
              <a:rPr lang="ru-RU" sz="4000" b="1" dirty="0" smtClean="0"/>
              <a:t>плазмы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5248" cy="1205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44" y="1825625"/>
            <a:ext cx="740864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243</Words>
  <Application>Microsoft Office PowerPoint</Application>
  <PresentationFormat>Широкоэкранный</PresentationFormat>
  <Paragraphs>44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</vt:lpstr>
      <vt:lpstr>Century Gothic</vt:lpstr>
      <vt:lpstr>Comic Sans MS</vt:lpstr>
      <vt:lpstr>Times New Roman</vt:lpstr>
      <vt:lpstr>Тема Office</vt:lpstr>
      <vt:lpstr>Плазмохимическое осаждение слоев оксида галлия окислением галлия в водородно-кислородной смеси</vt:lpstr>
      <vt:lpstr>Цели проекта </vt:lpstr>
      <vt:lpstr>Применение Ga2O3</vt:lpstr>
      <vt:lpstr>Полиморфные модификации</vt:lpstr>
      <vt:lpstr> Научная новизна </vt:lpstr>
      <vt:lpstr>Оптический эмиссионный спектр</vt:lpstr>
      <vt:lpstr>Зависимость морфологии поверхности пленок оксида галлия от мощности плазменного разряде </vt:lpstr>
      <vt:lpstr>Влияние температуры подложки на морфологию поверхности пленок оксида галлия </vt:lpstr>
      <vt:lpstr>Дифрактограммы пленок оксида галлия, полученных на c-сапфире при различных мощностях плазмы </vt:lpstr>
      <vt:lpstr>Дифрактограммы пленок, полученных при различных температурах подложки на c-сапфире </vt:lpstr>
      <vt:lpstr>Выводы</vt:lpstr>
      <vt:lpstr>Спасибо за внимание!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Оксид галлия</dc:title>
  <dc:creator>igor prokhorov</dc:creator>
  <cp:lastModifiedBy>igor prokhorov</cp:lastModifiedBy>
  <cp:revision>104</cp:revision>
  <dcterms:created xsi:type="dcterms:W3CDTF">2021-04-12T10:53:05Z</dcterms:created>
  <dcterms:modified xsi:type="dcterms:W3CDTF">2021-05-12T10:17:40Z</dcterms:modified>
</cp:coreProperties>
</file>