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33" r:id="rId3"/>
    <p:sldId id="323" r:id="rId4"/>
    <p:sldId id="332" r:id="rId5"/>
    <p:sldId id="336" r:id="rId6"/>
    <p:sldId id="335" r:id="rId7"/>
    <p:sldId id="337" r:id="rId8"/>
    <p:sldId id="326" r:id="rId9"/>
    <p:sldId id="334" r:id="rId10"/>
    <p:sldId id="273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FBE82"/>
    <a:srgbClr val="F8F88C"/>
    <a:srgbClr val="FFFF99"/>
    <a:srgbClr val="CCFF99"/>
    <a:srgbClr val="0033CC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19" autoAdjust="0"/>
    <p:restoredTop sz="94682" autoAdjust="0"/>
  </p:normalViewPr>
  <p:slideViewPr>
    <p:cSldViewPr>
      <p:cViewPr varScale="1">
        <p:scale>
          <a:sx n="83" d="100"/>
          <a:sy n="83" d="100"/>
        </p:scale>
        <p:origin x="-1459" y="-7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F16757-0129-4D96-A968-813AF9C0F4E8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192697-33B8-4766-9568-3FA21F396EF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54FDD2A-1B1E-4706-BABF-E1FBEBC3623A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92709-85C9-4A1F-9ED9-5052ACBEE76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89858-EB65-4D59-9261-453B4D7808A2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0DAD54-DB41-45D0-837D-5D9459CFB90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9F80D-8E88-4786-A484-243372514F11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33EE83-C333-430E-85B6-77BFF30F949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A8F514-7B6D-4D04-A216-00AB070B76D8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E91E9F-B1AD-42B9-B564-E0ED5F108D4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F6553C-C96D-4897-A604-67139F2685F8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0609EA5-6246-4ACE-BC86-FB8C737DE5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0951497-C279-4201-AE2B-98DF1CCD7DF3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7388FF7-F5A3-47D5-98FD-9B7E60B0522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2EC63A-506F-409E-ADEB-73EC633FF262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0077FA-582B-4FB2-9D31-5517BAE1FCA3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7EEDE0-5EBC-4F6C-80BE-90D10B846217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856E42-F211-4A3F-8296-AD0BB57455B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4991E5-0F7D-4B3E-B338-EF682E3A5E9E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FC166-2DFD-4A29-BD02-F8E230BD8D9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FE5CC3C-9641-42F5-80F7-960ECAA342E5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85AB819-37E7-4C3B-9217-323E2A6A7D4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 shadeToTitle="1">
        <a:gradFill flip="none" rotWithShape="1">
          <a:gsLst>
            <a:gs pos="0">
              <a:schemeClr val="accent6">
                <a:lumMod val="40000"/>
                <a:lumOff val="60000"/>
                <a:alpha val="24000"/>
              </a:schemeClr>
            </a:gs>
            <a:gs pos="50000">
              <a:schemeClr val="accent6">
                <a:lumMod val="40000"/>
                <a:lumOff val="60000"/>
                <a:alpha val="0"/>
              </a:schemeClr>
            </a:gs>
            <a:gs pos="100000">
              <a:schemeClr val="accent6">
                <a:lumMod val="20000"/>
                <a:lumOff val="80000"/>
                <a:alpha val="42000"/>
              </a:schemeClr>
            </a:gs>
          </a:gsLst>
          <a:path path="shape">
            <a:fillToRect l="50000" t="50000" r="50000" b="50000"/>
          </a:path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заголовка</a:t>
            </a:r>
          </a:p>
        </p:txBody>
      </p:sp>
      <p:sp>
        <p:nvSpPr>
          <p:cNvPr id="5123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5523F73A-FDD3-4DB1-92AA-C3FE78E4EF5A}" type="datetimeFigureOut">
              <a:rPr lang="ru-RU"/>
              <a:pPr>
                <a:defRPr/>
              </a:pPr>
              <a:t>15.05.2021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67D10082-5654-428A-861A-BCD06C3D40E9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5" descr="C:\Program Files\Microsoft Office\MEDIA\CAGCAT10\j0291984.wm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007863" y="1366832"/>
            <a:ext cx="900437" cy="966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3214686"/>
            <a:ext cx="8640763" cy="772155"/>
          </a:xfrm>
        </p:spPr>
        <p:txBody>
          <a:bodyPr>
            <a:normAutofit fontScale="90000"/>
          </a:bodyPr>
          <a:lstStyle/>
          <a:p>
            <a:pPr marL="36000">
              <a:spcBef>
                <a:spcPts val="0"/>
              </a:spcBef>
              <a:spcAft>
                <a:spcPts val="0"/>
              </a:spcAft>
            </a:pPr>
            <a:r>
              <a:rPr lang="ru-RU" sz="3100" b="1" dirty="0">
                <a:solidFill>
                  <a:schemeClr val="tx2"/>
                </a:solidFill>
                <a:ea typeface="Times New Roman" panose="02020603050405020304" pitchFamily="18" charset="0"/>
              </a:rPr>
              <a:t>НЕАВТОКЛАВНЫЙ </a:t>
            </a:r>
            <a:r>
              <a:rPr lang="ru-RU" sz="3100" b="1" dirty="0" smtClean="0">
                <a:solidFill>
                  <a:schemeClr val="tx2"/>
                </a:solidFill>
                <a:ea typeface="Times New Roman" panose="02020603050405020304" pitchFamily="18" charset="0"/>
              </a:rPr>
              <a:t>ЗОЛОНАПОЛНЕННЫЙ ПОРИСТЫЙ </a:t>
            </a:r>
            <a:r>
              <a:rPr lang="ru-RU" sz="3100" b="1" dirty="0" smtClean="0">
                <a:solidFill>
                  <a:schemeClr val="tx2"/>
                </a:solidFill>
                <a:ea typeface="Times New Roman" panose="02020603050405020304" pitchFamily="18" charset="0"/>
              </a:rPr>
              <a:t>БЕТОН </a:t>
            </a:r>
            <a:r>
              <a:rPr lang="ru-RU" sz="3100" b="1" dirty="0" smtClean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ДЛЯ </a:t>
            </a:r>
            <a:r>
              <a:rPr lang="ru-RU" sz="3100" b="1" dirty="0">
                <a:solidFill>
                  <a:schemeClr val="tx2"/>
                </a:solidFill>
                <a:effectLst/>
                <a:ea typeface="Times New Roman" panose="02020603050405020304" pitchFamily="18" charset="0"/>
              </a:rPr>
              <a:t>НЕСУЩИХ И ОГРАЖДАЮЩИХ КОНСТРУКЦИЙ</a:t>
            </a:r>
            <a:r>
              <a:rPr lang="ru-RU" sz="2400" dirty="0">
                <a:effectLst/>
                <a:ea typeface="Times New Roman" panose="02020603050405020304" pitchFamily="18" charset="0"/>
              </a:rPr>
              <a:t/>
            </a:r>
            <a:br>
              <a:rPr lang="ru-RU" sz="2400" dirty="0">
                <a:effectLst/>
                <a:ea typeface="Times New Roman" panose="02020603050405020304" pitchFamily="18" charset="0"/>
              </a:rPr>
            </a:br>
            <a:endParaRPr lang="ru-RU" sz="2000" b="1" dirty="0">
              <a:solidFill>
                <a:schemeClr val="tx2"/>
              </a:solidFill>
            </a:endParaRPr>
          </a:p>
        </p:txBody>
      </p:sp>
      <p:sp>
        <p:nvSpPr>
          <p:cNvPr id="6149" name="Rectangle 9"/>
          <p:cNvSpPr>
            <a:spLocks noChangeArrowheads="1"/>
          </p:cNvSpPr>
          <p:nvPr/>
        </p:nvSpPr>
        <p:spPr bwMode="auto">
          <a:xfrm>
            <a:off x="674520" y="4798866"/>
            <a:ext cx="8082991" cy="1646605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ru-RU" sz="1600" b="1" dirty="0">
                <a:latin typeface="+mj-lt"/>
              </a:rPr>
              <a:t>БЕЛОВ Владимир Владимирович</a:t>
            </a:r>
          </a:p>
          <a:p>
            <a:r>
              <a:rPr lang="ru-RU" sz="1600" b="1" dirty="0">
                <a:latin typeface="+mj-lt"/>
              </a:rPr>
              <a:t>Доктор технических наук, профессор, советник РААСН</a:t>
            </a:r>
          </a:p>
          <a:p>
            <a:r>
              <a:rPr lang="ru-RU" sz="1600" b="1" dirty="0">
                <a:latin typeface="+mj-lt"/>
              </a:rPr>
              <a:t>Заведующий кафедрой «Производство строительных изделий и конструкций»</a:t>
            </a:r>
            <a:endParaRPr lang="en-US" sz="1600" b="1" dirty="0">
              <a:latin typeface="+mj-lt"/>
            </a:endParaRPr>
          </a:p>
          <a:p>
            <a:endParaRPr lang="ru-RU" sz="1600" b="1" dirty="0">
              <a:latin typeface="+mj-lt"/>
            </a:endParaRPr>
          </a:p>
          <a:p>
            <a:pPr>
              <a:spcBef>
                <a:spcPts val="600"/>
              </a:spcBef>
            </a:pPr>
            <a:r>
              <a:rPr lang="ru-RU" sz="1600" b="1" dirty="0">
                <a:latin typeface="+mj-lt"/>
              </a:rPr>
              <a:t>КУЛЯЕВ Павел Викторович</a:t>
            </a:r>
          </a:p>
          <a:p>
            <a:r>
              <a:rPr lang="ru-RU" sz="1600" b="1" dirty="0">
                <a:latin typeface="+mj-lt"/>
              </a:rPr>
              <a:t>Кандидат технических наук, доцент кафедры «Конструкции и сооружения»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2915816" y="1750176"/>
            <a:ext cx="3600400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ru-RU" sz="16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  <a:cs typeface="+mn-cs"/>
              </a:rPr>
              <a:t>ТВЕРСКОЙ ГОСУДАРСТВЕННЫЙ ТЕХНИЧЕСКИЙ УНИВЕРСИТЕТ</a:t>
            </a:r>
          </a:p>
        </p:txBody>
      </p:sp>
      <p:sp>
        <p:nvSpPr>
          <p:cNvPr id="7" name="Text Box 8">
            <a:extLst>
              <a:ext uri="{FF2B5EF4-FFF2-40B4-BE49-F238E27FC236}">
                <a16:creationId xmlns:a16="http://schemas.microsoft.com/office/drawing/2014/main" xmlns="" id="{F5398FF2-A364-4352-BF2F-37CFF5CB6C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9634" y="193400"/>
            <a:ext cx="8640763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dirty="0"/>
              <a:t>Международная научно-практическая конференция «Материаловедение, формообразующие технологии и оборудование 2021» (ICMSSTE 2021) </a:t>
            </a:r>
          </a:p>
          <a:p>
            <a:pPr algn="ctr">
              <a:spcBef>
                <a:spcPts val="0"/>
              </a:spcBef>
            </a:pPr>
            <a:r>
              <a:rPr lang="ru-RU" sz="2000" dirty="0"/>
              <a:t>Май 2021, 17-20</a:t>
            </a:r>
          </a:p>
        </p:txBody>
      </p:sp>
      <p:pic>
        <p:nvPicPr>
          <p:cNvPr id="8" name="Picture 3">
            <a:extLst>
              <a:ext uri="{FF2B5EF4-FFF2-40B4-BE49-F238E27FC236}">
                <a16:creationId xmlns:a16="http://schemas.microsoft.com/office/drawing/2014/main" xmlns="" id="{014C1A95-3B29-4135-B85C-64B2E50B5C1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523732" y="1610623"/>
            <a:ext cx="685800" cy="722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/>
          </p:cNvSpPr>
          <p:nvPr>
            <p:ph type="title"/>
          </p:nvPr>
        </p:nvSpPr>
        <p:spPr>
          <a:xfrm>
            <a:off x="323527" y="260350"/>
            <a:ext cx="8424937" cy="6337002"/>
          </a:xfrm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ru-RU" dirty="0"/>
              <a:t>Спасибо за внимание</a:t>
            </a:r>
            <a:br>
              <a:rPr lang="ru-RU" dirty="0"/>
            </a:br>
            <a:r>
              <a:rPr lang="ru-RU" dirty="0"/>
              <a:t/>
            </a:r>
            <a:br>
              <a:rPr lang="ru-RU" dirty="0"/>
            </a:br>
            <a:r>
              <a:rPr lang="ru-RU" sz="2800" dirty="0"/>
              <a:t>БЕЛОВ Владимир Владимирович</a:t>
            </a:r>
            <a:br>
              <a:rPr lang="ru-RU" sz="2800" dirty="0"/>
            </a:br>
            <a:r>
              <a:rPr lang="ru-RU" sz="2800" dirty="0" err="1"/>
              <a:t>Куляев</a:t>
            </a:r>
            <a:r>
              <a:rPr lang="ru-RU" sz="2800" dirty="0"/>
              <a:t> Павел Викторович</a:t>
            </a:r>
            <a:br>
              <a:rPr lang="ru-RU" sz="28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1600" dirty="0"/>
              <a:t/>
            </a:r>
            <a:br>
              <a:rPr lang="ru-RU" sz="1600" dirty="0"/>
            </a:br>
            <a:r>
              <a:rPr lang="ru-RU" sz="2400" dirty="0">
                <a:solidFill>
                  <a:srgbClr val="FF0000"/>
                </a:solidFill>
              </a:rPr>
              <a:t>Тверской Государственный Технический Университет</a:t>
            </a: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2000" dirty="0">
                <a:solidFill>
                  <a:srgbClr val="FF0000"/>
                </a:solidFill>
              </a:rPr>
              <a:t/>
            </a:r>
            <a:br>
              <a:rPr lang="ru-RU" sz="2000" dirty="0">
                <a:solidFill>
                  <a:srgbClr val="FF0000"/>
                </a:solidFill>
              </a:rPr>
            </a:br>
            <a:r>
              <a:rPr lang="ru-RU" sz="1800" dirty="0"/>
              <a:t>170026, Россия, Тверь,                 </a:t>
            </a:r>
            <a:br>
              <a:rPr lang="ru-RU" sz="1800" dirty="0"/>
            </a:br>
            <a:r>
              <a:rPr lang="ru-RU" sz="1800" dirty="0"/>
              <a:t>наб. </a:t>
            </a:r>
            <a:r>
              <a:rPr lang="ru-RU" sz="1800" dirty="0" err="1"/>
              <a:t>Аф</a:t>
            </a:r>
            <a:r>
              <a:rPr lang="ru-RU" sz="1800" dirty="0"/>
              <a:t>. Никитина, 22</a:t>
            </a:r>
            <a:br>
              <a:rPr lang="ru-RU" sz="1800" dirty="0"/>
            </a:br>
            <a:r>
              <a:rPr lang="ru-RU" sz="1800" dirty="0"/>
              <a:t>ТвГТУ</a:t>
            </a:r>
            <a:br>
              <a:rPr lang="ru-RU" sz="1800" dirty="0"/>
            </a:br>
            <a:r>
              <a:rPr lang="ru-RU" sz="1800" dirty="0"/>
              <a:t>Тел. : (4822) 78-22-69</a:t>
            </a:r>
            <a:br>
              <a:rPr lang="ru-RU" sz="1800" dirty="0"/>
            </a:br>
            <a:r>
              <a:rPr lang="ru-RU" sz="1800" dirty="0" err="1"/>
              <a:t>E-mail</a:t>
            </a:r>
            <a:r>
              <a:rPr lang="ru-RU" sz="1800" dirty="0"/>
              <a:t>: </a:t>
            </a:r>
            <a:r>
              <a:rPr lang="ru-RU" sz="1800" dirty="0" err="1"/>
              <a:t>vladim-bel@yandex.ru</a:t>
            </a:r>
            <a:endParaRPr lang="ru-RU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: скругленные углы 3">
            <a:extLst>
              <a:ext uri="{FF2B5EF4-FFF2-40B4-BE49-F238E27FC236}">
                <a16:creationId xmlns:a16="http://schemas.microsoft.com/office/drawing/2014/main" xmlns="" id="{A53D9349-4508-4D87-9DEA-007F2022B03E}"/>
              </a:ext>
            </a:extLst>
          </p:cNvPr>
          <p:cNvSpPr/>
          <p:nvPr/>
        </p:nvSpPr>
        <p:spPr>
          <a:xfrm>
            <a:off x="1691680" y="2818831"/>
            <a:ext cx="5976664" cy="1440160"/>
          </a:xfrm>
          <a:prstGeom prst="roundRect">
            <a:avLst/>
          </a:prstGeom>
          <a:solidFill>
            <a:srgbClr val="9FBE8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>
                <a:solidFill>
                  <a:schemeClr val="accent2"/>
                </a:solidFill>
              </a:rPr>
              <a:t>НЕАВТОКЛАВНЫЙ </a:t>
            </a:r>
            <a:r>
              <a:rPr lang="ru-RU" sz="2400" b="1" dirty="0" smtClean="0">
                <a:solidFill>
                  <a:schemeClr val="accent2"/>
                </a:solidFill>
              </a:rPr>
              <a:t>ЗОЛОНАПОЛНЕННЫЙ ПОРИСТЫЙ  </a:t>
            </a:r>
            <a:r>
              <a:rPr lang="ru-RU" sz="2400" b="1" dirty="0">
                <a:solidFill>
                  <a:schemeClr val="accent2"/>
                </a:solidFill>
              </a:rPr>
              <a:t>БЕТОН (НЗПБ)</a:t>
            </a:r>
          </a:p>
        </p:txBody>
      </p:sp>
      <p:sp>
        <p:nvSpPr>
          <p:cNvPr id="5" name="Прямоугольник: скругленные углы 4">
            <a:extLst>
              <a:ext uri="{FF2B5EF4-FFF2-40B4-BE49-F238E27FC236}">
                <a16:creationId xmlns:a16="http://schemas.microsoft.com/office/drawing/2014/main" xmlns="" id="{F625ABC9-E152-4A23-9EC7-84CD65917292}"/>
              </a:ext>
            </a:extLst>
          </p:cNvPr>
          <p:cNvSpPr/>
          <p:nvPr/>
        </p:nvSpPr>
        <p:spPr>
          <a:xfrm>
            <a:off x="1691680" y="975773"/>
            <a:ext cx="5976664" cy="402962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Тяжелые бетоны</a:t>
            </a:r>
          </a:p>
        </p:txBody>
      </p:sp>
      <p:sp>
        <p:nvSpPr>
          <p:cNvPr id="6" name="Прямоугольник: скругленные углы 5">
            <a:extLst>
              <a:ext uri="{FF2B5EF4-FFF2-40B4-BE49-F238E27FC236}">
                <a16:creationId xmlns:a16="http://schemas.microsoft.com/office/drawing/2014/main" xmlns="" id="{0F862270-53DF-42D8-B73D-5B60E9F7A590}"/>
              </a:ext>
            </a:extLst>
          </p:cNvPr>
          <p:cNvSpPr/>
          <p:nvPr/>
        </p:nvSpPr>
        <p:spPr>
          <a:xfrm>
            <a:off x="1691680" y="1867840"/>
            <a:ext cx="1800000" cy="79208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Снижение веса конструкций</a:t>
            </a:r>
          </a:p>
        </p:txBody>
      </p:sp>
      <p:sp>
        <p:nvSpPr>
          <p:cNvPr id="7" name="Прямоугольник: скругленные углы 6">
            <a:extLst>
              <a:ext uri="{FF2B5EF4-FFF2-40B4-BE49-F238E27FC236}">
                <a16:creationId xmlns:a16="http://schemas.microsoft.com/office/drawing/2014/main" xmlns="" id="{087AAE55-7DEC-43FA-9509-F094B29A83AF}"/>
              </a:ext>
            </a:extLst>
          </p:cNvPr>
          <p:cNvSpPr/>
          <p:nvPr/>
        </p:nvSpPr>
        <p:spPr>
          <a:xfrm>
            <a:off x="3563888" y="1867840"/>
            <a:ext cx="1800000" cy="79208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Сохранение конструктивной прочности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8" name="Прямоугольник: скругленные углы 7">
            <a:extLst>
              <a:ext uri="{FF2B5EF4-FFF2-40B4-BE49-F238E27FC236}">
                <a16:creationId xmlns:a16="http://schemas.microsoft.com/office/drawing/2014/main" xmlns="" id="{E15F7E25-9DB4-4480-87DD-4CF450E3D6EE}"/>
              </a:ext>
            </a:extLst>
          </p:cNvPr>
          <p:cNvSpPr/>
          <p:nvPr/>
        </p:nvSpPr>
        <p:spPr>
          <a:xfrm>
            <a:off x="5436096" y="1867840"/>
            <a:ext cx="2232248" cy="792088"/>
          </a:xfrm>
          <a:prstGeom prst="roundRect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Повышение энергоэффективности конструкций</a:t>
            </a:r>
          </a:p>
        </p:txBody>
      </p:sp>
      <p:sp>
        <p:nvSpPr>
          <p:cNvPr id="9" name="Прямоугольник: скругленные углы 8">
            <a:extLst>
              <a:ext uri="{FF2B5EF4-FFF2-40B4-BE49-F238E27FC236}">
                <a16:creationId xmlns:a16="http://schemas.microsoft.com/office/drawing/2014/main" xmlns="" id="{CFB8DC7F-0DBA-40B5-A125-4FC1D8232F71}"/>
              </a:ext>
            </a:extLst>
          </p:cNvPr>
          <p:cNvSpPr/>
          <p:nvPr/>
        </p:nvSpPr>
        <p:spPr>
          <a:xfrm>
            <a:off x="1691680" y="4443153"/>
            <a:ext cx="1800000" cy="792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>
                <a:solidFill>
                  <a:schemeClr val="tx1"/>
                </a:solidFill>
              </a:rPr>
              <a:t>Экологичность и безотходность</a:t>
            </a:r>
          </a:p>
        </p:txBody>
      </p:sp>
      <p:sp>
        <p:nvSpPr>
          <p:cNvPr id="10" name="Прямоугольник: скругленные углы 9">
            <a:extLst>
              <a:ext uri="{FF2B5EF4-FFF2-40B4-BE49-F238E27FC236}">
                <a16:creationId xmlns:a16="http://schemas.microsoft.com/office/drawing/2014/main" xmlns="" id="{02D800F5-B6AD-4F56-B4A1-E6BFD0BDA7DF}"/>
              </a:ext>
            </a:extLst>
          </p:cNvPr>
          <p:cNvSpPr/>
          <p:nvPr/>
        </p:nvSpPr>
        <p:spPr>
          <a:xfrm>
            <a:off x="5436096" y="4437112"/>
            <a:ext cx="2232958" cy="792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>
                <a:solidFill>
                  <a:schemeClr val="tx1"/>
                </a:solidFill>
              </a:rPr>
              <a:t>Снижение себестоимости</a:t>
            </a:r>
          </a:p>
        </p:txBody>
      </p:sp>
      <p:sp>
        <p:nvSpPr>
          <p:cNvPr id="11" name="Прямоугольник: скругленные углы 10">
            <a:extLst>
              <a:ext uri="{FF2B5EF4-FFF2-40B4-BE49-F238E27FC236}">
                <a16:creationId xmlns:a16="http://schemas.microsoft.com/office/drawing/2014/main" xmlns="" id="{16119629-B238-4999-8FF8-C3E2C7B54377}"/>
              </a:ext>
            </a:extLst>
          </p:cNvPr>
          <p:cNvSpPr/>
          <p:nvPr/>
        </p:nvSpPr>
        <p:spPr>
          <a:xfrm>
            <a:off x="1691680" y="5747435"/>
            <a:ext cx="6060099" cy="540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dirty="0">
                <a:solidFill>
                  <a:schemeClr val="tx1"/>
                </a:solidFill>
              </a:rPr>
              <a:t>Легкие бетоны (пенобетон и газобетон)</a:t>
            </a:r>
          </a:p>
        </p:txBody>
      </p:sp>
      <p:sp>
        <p:nvSpPr>
          <p:cNvPr id="2" name="Стрелка: вправо 1">
            <a:extLst>
              <a:ext uri="{FF2B5EF4-FFF2-40B4-BE49-F238E27FC236}">
                <a16:creationId xmlns:a16="http://schemas.microsoft.com/office/drawing/2014/main" xmlns="" id="{09BAA7C5-4DAC-484B-8944-7B4BA50DFEEE}"/>
              </a:ext>
            </a:extLst>
          </p:cNvPr>
          <p:cNvSpPr/>
          <p:nvPr/>
        </p:nvSpPr>
        <p:spPr>
          <a:xfrm rot="5400000">
            <a:off x="2398546" y="1322599"/>
            <a:ext cx="242452" cy="36004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: вправо 11">
            <a:extLst>
              <a:ext uri="{FF2B5EF4-FFF2-40B4-BE49-F238E27FC236}">
                <a16:creationId xmlns:a16="http://schemas.microsoft.com/office/drawing/2014/main" xmlns="" id="{38BD3024-0EFC-4A30-91F6-26DE054F9910}"/>
              </a:ext>
            </a:extLst>
          </p:cNvPr>
          <p:cNvSpPr/>
          <p:nvPr/>
        </p:nvSpPr>
        <p:spPr>
          <a:xfrm rot="5400000">
            <a:off x="4486778" y="1319941"/>
            <a:ext cx="242452" cy="36004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: вправо 12">
            <a:extLst>
              <a:ext uri="{FF2B5EF4-FFF2-40B4-BE49-F238E27FC236}">
                <a16:creationId xmlns:a16="http://schemas.microsoft.com/office/drawing/2014/main" xmlns="" id="{95488A4F-A3DB-4BC3-917A-A6EEFD9D6F38}"/>
              </a:ext>
            </a:extLst>
          </p:cNvPr>
          <p:cNvSpPr/>
          <p:nvPr/>
        </p:nvSpPr>
        <p:spPr>
          <a:xfrm rot="5400000">
            <a:off x="6503004" y="1313900"/>
            <a:ext cx="242452" cy="360040"/>
          </a:xfrm>
          <a:prstGeom prst="rightArrow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: скругленные углы 14">
            <a:extLst>
              <a:ext uri="{FF2B5EF4-FFF2-40B4-BE49-F238E27FC236}">
                <a16:creationId xmlns:a16="http://schemas.microsoft.com/office/drawing/2014/main" xmlns="" id="{217E352E-E6F4-403E-96B8-CCA65E2280EB}"/>
              </a:ext>
            </a:extLst>
          </p:cNvPr>
          <p:cNvSpPr/>
          <p:nvPr/>
        </p:nvSpPr>
        <p:spPr>
          <a:xfrm>
            <a:off x="3563889" y="4437112"/>
            <a:ext cx="1800000" cy="792000"/>
          </a:xfrm>
          <a:prstGeom prst="roundRect">
            <a:avLst/>
          </a:prstGeom>
          <a:solidFill>
            <a:schemeClr val="accent5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r>
              <a:rPr lang="ru-RU" sz="1600" dirty="0">
                <a:solidFill>
                  <a:schemeClr val="tx1"/>
                </a:solidFill>
              </a:rPr>
              <a:t>Технологичность производства</a:t>
            </a:r>
          </a:p>
        </p:txBody>
      </p:sp>
      <p:sp>
        <p:nvSpPr>
          <p:cNvPr id="16" name="Стрелка: вправо 15">
            <a:extLst>
              <a:ext uri="{FF2B5EF4-FFF2-40B4-BE49-F238E27FC236}">
                <a16:creationId xmlns:a16="http://schemas.microsoft.com/office/drawing/2014/main" xmlns="" id="{F3BC577F-F17A-4BA8-8F4F-1472721EC11E}"/>
              </a:ext>
            </a:extLst>
          </p:cNvPr>
          <p:cNvSpPr/>
          <p:nvPr/>
        </p:nvSpPr>
        <p:spPr>
          <a:xfrm rot="16200000">
            <a:off x="2398546" y="5446188"/>
            <a:ext cx="242452" cy="36004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Стрелка: вправо 16">
            <a:extLst>
              <a:ext uri="{FF2B5EF4-FFF2-40B4-BE49-F238E27FC236}">
                <a16:creationId xmlns:a16="http://schemas.microsoft.com/office/drawing/2014/main" xmlns="" id="{9C17DA5B-A8A1-49D3-ABC6-C40A010F96FD}"/>
              </a:ext>
            </a:extLst>
          </p:cNvPr>
          <p:cNvSpPr/>
          <p:nvPr/>
        </p:nvSpPr>
        <p:spPr>
          <a:xfrm rot="16200000">
            <a:off x="4486778" y="5446189"/>
            <a:ext cx="242452" cy="36004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Стрелка: вправо 17">
            <a:extLst>
              <a:ext uri="{FF2B5EF4-FFF2-40B4-BE49-F238E27FC236}">
                <a16:creationId xmlns:a16="http://schemas.microsoft.com/office/drawing/2014/main" xmlns="" id="{EB157AD6-CD49-41CB-A1D7-60FFEAA6C9F5}"/>
              </a:ext>
            </a:extLst>
          </p:cNvPr>
          <p:cNvSpPr/>
          <p:nvPr/>
        </p:nvSpPr>
        <p:spPr>
          <a:xfrm rot="16200000">
            <a:off x="6517211" y="5450625"/>
            <a:ext cx="242452" cy="360040"/>
          </a:xfrm>
          <a:prstGeom prst="rightArrow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9" name="Rectangle 2">
            <a:extLst>
              <a:ext uri="{FF2B5EF4-FFF2-40B4-BE49-F238E27FC236}">
                <a16:creationId xmlns:a16="http://schemas.microsoft.com/office/drawing/2014/main" xmlns="" id="{E75EDCA5-1AF3-45B0-BDD3-B7511CDC9A6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70384" y="81962"/>
            <a:ext cx="8219256" cy="7920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r>
              <a:rPr lang="ru-RU" sz="2800" dirty="0"/>
              <a:t>Эффективность конструкционного газобетона</a:t>
            </a:r>
          </a:p>
        </p:txBody>
      </p:sp>
    </p:spTree>
    <p:extLst>
      <p:ext uri="{BB962C8B-B14F-4D97-AF65-F5344CB8AC3E}">
        <p14:creationId xmlns:p14="http://schemas.microsoft.com/office/powerpoint/2010/main" xmlns="" val="36437857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ru-RU" sz="2800" dirty="0"/>
              <a:t>Экспериментальные исследования</a:t>
            </a:r>
          </a:p>
        </p:txBody>
      </p:sp>
      <p:sp>
        <p:nvSpPr>
          <p:cNvPr id="890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1556792"/>
            <a:ext cx="7992888" cy="4824536"/>
          </a:xfrm>
          <a:solidFill>
            <a:schemeClr val="bg2"/>
          </a:solidFill>
        </p:spPr>
        <p:txBody>
          <a:bodyPr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marL="609600" indent="-609600" algn="ctr">
              <a:lnSpc>
                <a:spcPct val="90000"/>
              </a:lnSpc>
              <a:buFontTx/>
              <a:buNone/>
            </a:pPr>
            <a:endParaRPr lang="ru-RU" sz="2800" dirty="0">
              <a:ln/>
            </a:endParaRPr>
          </a:p>
          <a:p>
            <a:pPr marL="609600" indent="-609600" algn="ctr">
              <a:lnSpc>
                <a:spcPct val="90000"/>
              </a:lnSpc>
              <a:buFontTx/>
              <a:buNone/>
            </a:pPr>
            <a:endParaRPr lang="ru-RU" sz="1400" dirty="0">
              <a:ln/>
            </a:endParaRPr>
          </a:p>
          <a:p>
            <a:pPr marL="609600" indent="-609600" algn="ctr">
              <a:lnSpc>
                <a:spcPct val="90000"/>
              </a:lnSpc>
              <a:buFontTx/>
              <a:buNone/>
            </a:pPr>
            <a:r>
              <a:rPr lang="ru-RU" sz="2800" dirty="0">
                <a:ln/>
              </a:rPr>
              <a:t>Сырьевые компоненты </a:t>
            </a:r>
          </a:p>
          <a:p>
            <a:pPr marL="609600" indent="-609600">
              <a:lnSpc>
                <a:spcPct val="90000"/>
              </a:lnSpc>
            </a:pPr>
            <a:r>
              <a:rPr lang="ru-RU" sz="2800" dirty="0">
                <a:ln/>
              </a:rPr>
              <a:t>Портландцемент </a:t>
            </a:r>
            <a:r>
              <a:rPr lang="en-US" sz="2800" dirty="0">
                <a:ln/>
              </a:rPr>
              <a:t>CEM </a:t>
            </a:r>
            <a:r>
              <a:rPr lang="en-US" sz="2800" dirty="0" smtClean="0">
                <a:ln/>
              </a:rPr>
              <a:t>I </a:t>
            </a:r>
            <a:r>
              <a:rPr lang="en-US" sz="2800" dirty="0" smtClean="0">
                <a:ln/>
              </a:rPr>
              <a:t>42.5</a:t>
            </a:r>
            <a:endParaRPr lang="ru-RU" sz="2800" dirty="0">
              <a:ln/>
            </a:endParaRPr>
          </a:p>
          <a:p>
            <a:pPr marL="609600" indent="-609600">
              <a:lnSpc>
                <a:spcPct val="90000"/>
              </a:lnSpc>
            </a:pPr>
            <a:r>
              <a:rPr lang="ru-RU" sz="2800" dirty="0" err="1">
                <a:ln/>
              </a:rPr>
              <a:t>Газообразователь</a:t>
            </a:r>
            <a:r>
              <a:rPr lang="ru-RU" sz="2800" dirty="0">
                <a:ln/>
              </a:rPr>
              <a:t> (алюминиевая пудра) </a:t>
            </a:r>
          </a:p>
          <a:p>
            <a:pPr marL="609600" indent="-609600">
              <a:lnSpc>
                <a:spcPct val="90000"/>
              </a:lnSpc>
            </a:pPr>
            <a:r>
              <a:rPr lang="ru-RU" sz="2800" dirty="0" err="1">
                <a:ln/>
              </a:rPr>
              <a:t>Суперпластификатор</a:t>
            </a:r>
            <a:r>
              <a:rPr lang="ru-RU" sz="2800" dirty="0">
                <a:ln/>
              </a:rPr>
              <a:t> СП-1</a:t>
            </a:r>
          </a:p>
          <a:p>
            <a:pPr marL="609600" indent="-609600">
              <a:lnSpc>
                <a:spcPct val="90000"/>
              </a:lnSpc>
            </a:pPr>
            <a:r>
              <a:rPr lang="ru-RU" sz="2800" dirty="0" err="1" smtClean="0">
                <a:ln/>
              </a:rPr>
              <a:t>Золошлаковая</a:t>
            </a:r>
            <a:r>
              <a:rPr lang="ru-RU" sz="2800" dirty="0" smtClean="0">
                <a:ln/>
              </a:rPr>
              <a:t> </a:t>
            </a:r>
            <a:r>
              <a:rPr lang="ru-RU" sz="2800" dirty="0">
                <a:ln/>
              </a:rPr>
              <a:t>смесь (зола </a:t>
            </a:r>
            <a:r>
              <a:rPr lang="ru-RU" sz="2800" dirty="0" err="1">
                <a:ln/>
              </a:rPr>
              <a:t>гидроудаления</a:t>
            </a:r>
            <a:r>
              <a:rPr lang="ru-RU" sz="2800" dirty="0">
                <a:ln/>
              </a:rPr>
              <a:t> </a:t>
            </a:r>
            <a:r>
              <a:rPr lang="ru-RU" sz="2800" dirty="0" smtClean="0">
                <a:ln/>
              </a:rPr>
              <a:t>Тверской ТЭЦ-4)</a:t>
            </a:r>
            <a:endParaRPr lang="ru-RU" sz="2800" dirty="0">
              <a:ln/>
            </a:endParaRPr>
          </a:p>
          <a:p>
            <a:pPr marL="609600" indent="-609600">
              <a:lnSpc>
                <a:spcPct val="90000"/>
              </a:lnSpc>
            </a:pPr>
            <a:r>
              <a:rPr lang="ru-RU" sz="2800" dirty="0">
                <a:ln/>
              </a:rPr>
              <a:t>Известь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71600" y="620688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+mj-lt"/>
              </a:rPr>
              <a:t>Параметры проведения нелинейного трехфакторного эксперимента</a:t>
            </a:r>
          </a:p>
        </p:txBody>
      </p:sp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xmlns="" id="{086B284B-3D9D-4D4F-A94E-8F121472D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088303830"/>
              </p:ext>
            </p:extLst>
          </p:nvPr>
        </p:nvGraphicFramePr>
        <p:xfrm>
          <a:off x="827584" y="1614834"/>
          <a:ext cx="7344816" cy="4246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48472">
                  <a:extLst>
                    <a:ext uri="{9D8B030D-6E8A-4147-A177-3AD203B41FA5}">
                      <a16:colId xmlns:a16="http://schemas.microsoft.com/office/drawing/2014/main" xmlns="" val="4021610585"/>
                    </a:ext>
                  </a:extLst>
                </a:gridCol>
                <a:gridCol w="1512168">
                  <a:extLst>
                    <a:ext uri="{9D8B030D-6E8A-4147-A177-3AD203B41FA5}">
                      <a16:colId xmlns:a16="http://schemas.microsoft.com/office/drawing/2014/main" xmlns="" val="4278636226"/>
                    </a:ext>
                  </a:extLst>
                </a:gridCol>
                <a:gridCol w="1584176">
                  <a:extLst>
                    <a:ext uri="{9D8B030D-6E8A-4147-A177-3AD203B41FA5}">
                      <a16:colId xmlns:a16="http://schemas.microsoft.com/office/drawing/2014/main" xmlns="" val="1696862286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Переменные факторы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30674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Компонент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Диапазон изменения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r>
                        <a:rPr lang="ru-RU" dirty="0"/>
                        <a:t>Изменения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4125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Массовая доля золы, З/(З+П)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786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Доля </a:t>
                      </a:r>
                      <a:r>
                        <a:rPr lang="ru-RU" sz="1600" dirty="0" err="1"/>
                        <a:t>газообразователя</a:t>
                      </a:r>
                      <a:r>
                        <a:rPr lang="ru-RU" sz="1600" dirty="0"/>
                        <a:t> в массе цемента, А/Ц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0,0007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0,0011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4816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Водоцементное отношение, В/Ц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0,69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6158155"/>
                  </a:ext>
                </a:extLst>
              </a:tr>
              <a:tr h="370840">
                <a:tc gridSpan="3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b="1" dirty="0">
                          <a:solidFill>
                            <a:schemeClr val="tx1"/>
                          </a:solidFill>
                        </a:rPr>
                        <a:t>Постоянные факторы</a:t>
                      </a: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17652275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Отношение цемента к заполнителю по массе, Ц/(З+П)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1:2,3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8234486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 err="1"/>
                        <a:t>Суперпластификатор</a:t>
                      </a:r>
                      <a:r>
                        <a:rPr lang="ru-RU" dirty="0"/>
                        <a:t> СП-1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1,5%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4610865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Отношение извести к цементу по массе, И/Ц</a:t>
                      </a: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4461476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dirty="0"/>
                        <a:t>Температура воды </a:t>
                      </a:r>
                      <a:r>
                        <a:rPr lang="ru-RU" dirty="0" err="1"/>
                        <a:t>затворения</a:t>
                      </a:r>
                      <a:endParaRPr lang="ru-RU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/>
                        <a:t>60-65 ⁰С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329877"/>
                  </a:ext>
                </a:extLst>
              </a:tr>
            </a:tbl>
          </a:graphicData>
        </a:graphic>
      </p:graphicFrame>
      <p:graphicFrame>
        <p:nvGraphicFramePr>
          <p:cNvPr id="13" name="Таблица 12">
            <a:extLst>
              <a:ext uri="{FF2B5EF4-FFF2-40B4-BE49-F238E27FC236}">
                <a16:creationId xmlns:a16="http://schemas.microsoft.com/office/drawing/2014/main" xmlns="" id="{C7DF64C6-5E75-43AC-A963-1868DE71193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4145644559"/>
              </p:ext>
            </p:extLst>
          </p:nvPr>
        </p:nvGraphicFramePr>
        <p:xfrm>
          <a:off x="827584" y="1614834"/>
          <a:ext cx="7327201" cy="4246879"/>
        </p:xfrm>
        <a:graphic>
          <a:graphicData uri="http://schemas.openxmlformats.org/drawingml/2006/table">
            <a:tbl>
              <a:tblPr/>
              <a:tblGrid>
                <a:gridCol w="7327201">
                  <a:extLst>
                    <a:ext uri="{9D8B030D-6E8A-4147-A177-3AD203B41FA5}">
                      <a16:colId xmlns:a16="http://schemas.microsoft.com/office/drawing/2014/main" xmlns="" val="2342454105"/>
                    </a:ext>
                  </a:extLst>
                </a:gridCol>
              </a:tblGrid>
              <a:tr h="4246879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>
                    <a:lnL w="12700" cmpd="sng">
                      <a:solidFill>
                        <a:schemeClr val="tx1"/>
                      </a:solidFill>
                      <a:prstDash val="solid"/>
                    </a:lnL>
                    <a:lnR w="12700" cmpd="sng">
                      <a:solidFill>
                        <a:schemeClr val="tx1"/>
                      </a:solidFill>
                      <a:prstDash val="solid"/>
                    </a:lnR>
                    <a:lnT w="12700" cmpd="sng">
                      <a:solidFill>
                        <a:schemeClr val="tx1"/>
                      </a:solidFill>
                      <a:prstDash val="solid"/>
                    </a:lnT>
                    <a:lnB w="12700" cmpd="sng">
                      <a:solidFill>
                        <a:schemeClr val="tx1"/>
                      </a:solidFill>
                      <a:prstDash val="soli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31311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71600" y="620688"/>
            <a:ext cx="757242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+mj-lt"/>
              </a:rPr>
              <a:t>Значения переменных факторов для оптимального состава НЗПБ при максимальном коэффициенте конструктивного качества</a:t>
            </a:r>
          </a:p>
        </p:txBody>
      </p:sp>
      <p:graphicFrame>
        <p:nvGraphicFramePr>
          <p:cNvPr id="4" name="Таблица 6">
            <a:extLst>
              <a:ext uri="{FF2B5EF4-FFF2-40B4-BE49-F238E27FC236}">
                <a16:creationId xmlns:a16="http://schemas.microsoft.com/office/drawing/2014/main" xmlns="" id="{086B284B-3D9D-4D4F-A94E-8F121472DC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270609994"/>
              </p:ext>
            </p:extLst>
          </p:nvPr>
        </p:nvGraphicFramePr>
        <p:xfrm>
          <a:off x="1445446" y="3140968"/>
          <a:ext cx="6624736" cy="25958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968552">
                  <a:extLst>
                    <a:ext uri="{9D8B030D-6E8A-4147-A177-3AD203B41FA5}">
                      <a16:colId xmlns:a16="http://schemas.microsoft.com/office/drawing/2014/main" xmlns="" val="4021610585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xmlns="" val="4278636226"/>
                    </a:ext>
                  </a:extLst>
                </a:gridCol>
              </a:tblGrid>
              <a:tr h="370840">
                <a:tc gridSpan="2">
                  <a:txBody>
                    <a:bodyPr/>
                    <a:lstStyle/>
                    <a:p>
                      <a:pPr algn="ctr"/>
                      <a:r>
                        <a:rPr lang="ru-RU" dirty="0">
                          <a:solidFill>
                            <a:schemeClr val="tx1"/>
                          </a:solidFill>
                        </a:rPr>
                        <a:t>Переменные факторы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7306747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Компонент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Значения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4125404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Массовая доля </a:t>
                      </a:r>
                      <a:r>
                        <a:rPr lang="ru-RU" sz="1600" dirty="0" smtClean="0"/>
                        <a:t>золы </a:t>
                      </a:r>
                      <a:r>
                        <a:rPr lang="ru-RU" sz="1600" dirty="0"/>
                        <a:t>З/(З+П)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0,465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5786164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Доля </a:t>
                      </a:r>
                      <a:r>
                        <a:rPr lang="ru-RU" sz="1600" dirty="0" err="1"/>
                        <a:t>газообразователя</a:t>
                      </a:r>
                      <a:r>
                        <a:rPr lang="ru-RU" sz="1600" dirty="0"/>
                        <a:t> в массе </a:t>
                      </a:r>
                      <a:r>
                        <a:rPr lang="ru-RU" sz="1600" dirty="0" smtClean="0"/>
                        <a:t>цемента </a:t>
                      </a:r>
                      <a:r>
                        <a:rPr lang="ru-RU" sz="1600" dirty="0"/>
                        <a:t>А/Ц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0,00084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22481669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Водоцементное </a:t>
                      </a:r>
                      <a:r>
                        <a:rPr lang="ru-RU" sz="1600" dirty="0" smtClean="0"/>
                        <a:t>отношение </a:t>
                      </a:r>
                      <a:r>
                        <a:rPr lang="ru-RU" sz="1600" dirty="0"/>
                        <a:t>В/Ц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0,57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0615815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/>
                        <a:t>Предел прочности </a:t>
                      </a:r>
                      <a:r>
                        <a:rPr lang="en-US" sz="1600" dirty="0" err="1"/>
                        <a:t>R</a:t>
                      </a:r>
                      <a:r>
                        <a:rPr lang="en-US" sz="1050" dirty="0" err="1"/>
                        <a:t>c</a:t>
                      </a:r>
                      <a:r>
                        <a:rPr lang="ru-RU" sz="1400" dirty="0"/>
                        <a:t>, МПа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15,2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04127741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Средняя плотность бетона </a:t>
                      </a:r>
                      <a:r>
                        <a:rPr lang="el-GR" sz="1600" dirty="0"/>
                        <a:t>γ</a:t>
                      </a:r>
                      <a:r>
                        <a:rPr lang="ru-RU" sz="1100" dirty="0"/>
                        <a:t>0</a:t>
                      </a:r>
                      <a:r>
                        <a:rPr lang="ru-RU" sz="1600" dirty="0"/>
                        <a:t>, кг/м3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/>
                        <a:t>1600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65962090"/>
                  </a:ext>
                </a:extLst>
              </a:tr>
            </a:tbl>
          </a:graphicData>
        </a:graphic>
      </p:graphicFrame>
      <p:sp>
        <p:nvSpPr>
          <p:cNvPr id="7" name="TextBox 6">
            <a:extLst>
              <a:ext uri="{FF2B5EF4-FFF2-40B4-BE49-F238E27FC236}">
                <a16:creationId xmlns:a16="http://schemas.microsoft.com/office/drawing/2014/main" xmlns="" id="{BC5851E1-4E90-4E9A-B5A3-EE6980EAABD6}"/>
              </a:ext>
            </a:extLst>
          </p:cNvPr>
          <p:cNvSpPr txBox="1"/>
          <p:nvPr/>
        </p:nvSpPr>
        <p:spPr>
          <a:xfrm>
            <a:off x="778028" y="2118538"/>
            <a:ext cx="75724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3600" dirty="0">
                <a:latin typeface="+mj-lt"/>
              </a:rPr>
              <a:t>ККК</a:t>
            </a:r>
            <a:r>
              <a:rPr lang="en-US" sz="3600" dirty="0">
                <a:latin typeface="+mj-lt"/>
              </a:rPr>
              <a:t>= </a:t>
            </a:r>
            <a:r>
              <a:rPr lang="en-US" sz="3600" dirty="0" err="1">
                <a:latin typeface="+mn-lt"/>
              </a:rPr>
              <a:t>R</a:t>
            </a:r>
            <a:r>
              <a:rPr lang="en-US" dirty="0" err="1">
                <a:latin typeface="+mn-lt"/>
              </a:rPr>
              <a:t>c</a:t>
            </a:r>
            <a:r>
              <a:rPr lang="en-US" sz="3600" dirty="0">
                <a:latin typeface="+mj-lt"/>
              </a:rPr>
              <a:t>/</a:t>
            </a:r>
            <a:r>
              <a:rPr lang="el-GR" sz="3600" dirty="0"/>
              <a:t>γ</a:t>
            </a:r>
            <a:r>
              <a:rPr lang="ru-RU" sz="1200" dirty="0"/>
              <a:t>0</a:t>
            </a:r>
            <a:endParaRPr lang="ru-RU" sz="3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9593417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971600" y="620688"/>
            <a:ext cx="757242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latin typeface="+mj-lt"/>
              </a:rPr>
              <a:t>Экспериментальная установка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xmlns="" id="{556D8B6A-E425-4A94-A1B1-E543906A5FC9}"/>
              </a:ext>
            </a:extLst>
          </p:cNvPr>
          <p:cNvSpPr txBox="1"/>
          <p:nvPr/>
        </p:nvSpPr>
        <p:spPr>
          <a:xfrm>
            <a:off x="5159564" y="1553782"/>
            <a:ext cx="3228947" cy="1200329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 indent="449580" algn="r"/>
            <a:r>
              <a:rPr lang="ru-RU" dirty="0">
                <a:latin typeface="+mj-lt"/>
                <a:ea typeface="Times New Roman" panose="02020603050405020304" pitchFamily="18" charset="0"/>
              </a:rPr>
              <a:t>Пружинная установка для испытаний контрольных образцов – призм на длительное сжатие</a:t>
            </a:r>
            <a:endParaRPr lang="ru-RU" dirty="0">
              <a:effectLst/>
              <a:latin typeface="+mj-lt"/>
              <a:ea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C3417360-0BC2-447D-9412-982715F6AF08}"/>
              </a:ext>
            </a:extLst>
          </p:cNvPr>
          <p:cNvSpPr txBox="1"/>
          <p:nvPr/>
        </p:nvSpPr>
        <p:spPr>
          <a:xfrm>
            <a:off x="5004048" y="4726989"/>
            <a:ext cx="353998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ru-RU" dirty="0" err="1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Загружение</a:t>
            </a:r>
            <a:r>
              <a:rPr lang="ru-RU" dirty="0">
                <a:solidFill>
                  <a:srgbClr val="FF0000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 производилось в возрасте 28, 90 и 200 суток</a:t>
            </a:r>
          </a:p>
          <a:p>
            <a:pPr marL="285750" indent="-285750">
              <a:buFontTx/>
              <a:buChar char="-"/>
            </a:pPr>
            <a:r>
              <a:rPr lang="ru-RU" dirty="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время выдержки образцов – 7 суток</a:t>
            </a:r>
          </a:p>
        </p:txBody>
      </p:sp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556405DF-0648-413E-A78A-B7B4021EA01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1980"/>
          <a:stretch/>
        </p:blipFill>
        <p:spPr>
          <a:xfrm>
            <a:off x="683568" y="1340768"/>
            <a:ext cx="4136568" cy="48393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6583689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xmlns="" id="{67DA1CE1-A6DB-4856-88DC-18751D71635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27584" y="404664"/>
            <a:ext cx="7772400" cy="1470025"/>
          </a:xfrm>
        </p:spPr>
        <p:txBody>
          <a:bodyPr/>
          <a:lstStyle/>
          <a:p>
            <a:r>
              <a:rPr lang="ru-RU" sz="2400" dirty="0"/>
              <a:t>Прочностные и </a:t>
            </a:r>
            <a:r>
              <a:rPr lang="ru-RU" sz="2400" dirty="0" err="1"/>
              <a:t>деформативные</a:t>
            </a:r>
            <a:r>
              <a:rPr lang="ru-RU" sz="2400" dirty="0"/>
              <a:t> характеристики бетона при кратковременных испытаниях на сжатие бетонных кубов и призм</a:t>
            </a:r>
          </a:p>
        </p:txBody>
      </p:sp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DB847761-C386-4535-9FB9-0DF6767AA97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xmlns="" val="72849692"/>
              </p:ext>
            </p:extLst>
          </p:nvPr>
        </p:nvGraphicFramePr>
        <p:xfrm>
          <a:off x="1763688" y="2187724"/>
          <a:ext cx="5832648" cy="33299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360015">
                  <a:extLst>
                    <a:ext uri="{9D8B030D-6E8A-4147-A177-3AD203B41FA5}">
                      <a16:colId xmlns:a16="http://schemas.microsoft.com/office/drawing/2014/main" xmlns="" val="2790250451"/>
                    </a:ext>
                  </a:extLst>
                </a:gridCol>
                <a:gridCol w="1542288">
                  <a:extLst>
                    <a:ext uri="{9D8B030D-6E8A-4147-A177-3AD203B41FA5}">
                      <a16:colId xmlns:a16="http://schemas.microsoft.com/office/drawing/2014/main" xmlns="" val="3740010356"/>
                    </a:ext>
                  </a:extLst>
                </a:gridCol>
                <a:gridCol w="1654452">
                  <a:extLst>
                    <a:ext uri="{9D8B030D-6E8A-4147-A177-3AD203B41FA5}">
                      <a16:colId xmlns:a16="http://schemas.microsoft.com/office/drawing/2014/main" xmlns="" val="374095648"/>
                    </a:ext>
                  </a:extLst>
                </a:gridCol>
                <a:gridCol w="1275893">
                  <a:extLst>
                    <a:ext uri="{9D8B030D-6E8A-4147-A177-3AD203B41FA5}">
                      <a16:colId xmlns:a16="http://schemas.microsoft.com/office/drawing/2014/main" xmlns="" val="3561207036"/>
                    </a:ext>
                  </a:extLst>
                </a:gridCol>
              </a:tblGrid>
              <a:tr h="288618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effectLst/>
                        </a:rPr>
                        <a:t>Возраст бетона </a:t>
                      </a:r>
                      <a:r>
                        <a:rPr lang="ru-RU" sz="1800" b="1" u="none" strike="noStrike" dirty="0">
                          <a:effectLst/>
                          <a:sym typeface="Symbol" panose="05050102010706020507" pitchFamily="18" charset="2"/>
                        </a:rPr>
                        <a:t></a:t>
                      </a:r>
                      <a:r>
                        <a:rPr lang="ru-RU" sz="1800" b="1" u="none" strike="noStrike" dirty="0">
                          <a:effectLst/>
                        </a:rPr>
                        <a:t>, </a:t>
                      </a:r>
                      <a:r>
                        <a:rPr lang="ru-RU" sz="1800" b="1" u="none" strike="noStrike" dirty="0" err="1">
                          <a:effectLst/>
                        </a:rPr>
                        <a:t>сут</a:t>
                      </a:r>
                      <a:r>
                        <a:rPr lang="ru-RU" sz="1800" b="1" u="none" strike="noStrike" dirty="0">
                          <a:effectLst/>
                        </a:rPr>
                        <a:t>.</a:t>
                      </a:r>
                      <a:endParaRPr lang="ru-RU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u="none" strike="noStrike" dirty="0" err="1">
                          <a:effectLst/>
                        </a:rPr>
                        <a:t>Кубиковая</a:t>
                      </a:r>
                      <a:r>
                        <a:rPr lang="ru-RU" sz="1800" b="1" u="none" strike="noStrike" dirty="0">
                          <a:effectLst/>
                        </a:rPr>
                        <a:t> прочность </a:t>
                      </a:r>
                      <a:r>
                        <a:rPr lang="en-US" sz="1800" b="1" u="none" strike="noStrike" dirty="0">
                          <a:effectLst/>
                        </a:rPr>
                        <a:t>R</a:t>
                      </a:r>
                      <a:r>
                        <a:rPr lang="ru-RU" sz="1800" b="1" u="none" strike="noStrike" baseline="-25000" dirty="0">
                          <a:effectLst/>
                        </a:rPr>
                        <a:t>с</a:t>
                      </a:r>
                      <a:r>
                        <a:rPr lang="ru-RU" sz="1800" b="1" u="none" strike="noStrike" dirty="0">
                          <a:effectLst/>
                        </a:rPr>
                        <a:t> , МПа</a:t>
                      </a:r>
                      <a:endParaRPr lang="ru-RU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effectLst/>
                        </a:rPr>
                        <a:t>Призменная прочность </a:t>
                      </a:r>
                      <a:r>
                        <a:rPr lang="en-US" sz="1800" b="1" u="none" strike="noStrike" dirty="0">
                          <a:effectLst/>
                        </a:rPr>
                        <a:t>R</a:t>
                      </a:r>
                      <a:r>
                        <a:rPr lang="en-US" sz="1800" b="1" u="none" strike="noStrike" baseline="-25000" dirty="0">
                          <a:effectLst/>
                        </a:rPr>
                        <a:t>b</a:t>
                      </a:r>
                      <a:r>
                        <a:rPr lang="en-US" sz="1800" b="1" u="none" strike="noStrike" dirty="0">
                          <a:effectLst/>
                        </a:rPr>
                        <a:t> , </a:t>
                      </a:r>
                      <a:r>
                        <a:rPr lang="ru-RU" sz="1800" b="1" u="none" strike="noStrike" dirty="0">
                          <a:effectLst/>
                        </a:rPr>
                        <a:t>МПа</a:t>
                      </a:r>
                      <a:endParaRPr lang="ru-RU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b="1" u="none" strike="noStrike" dirty="0">
                          <a:effectLst/>
                        </a:rPr>
                        <a:t>Модуль упругости </a:t>
                      </a:r>
                    </a:p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800" b="1" u="none" strike="noStrike" dirty="0">
                          <a:effectLst/>
                        </a:rPr>
                        <a:t>E</a:t>
                      </a:r>
                      <a:r>
                        <a:rPr lang="en-US" sz="1800" b="1" u="none" strike="noStrike" baseline="-25000" dirty="0">
                          <a:effectLst/>
                        </a:rPr>
                        <a:t>b</a:t>
                      </a:r>
                      <a:r>
                        <a:rPr lang="en-US" sz="1800" b="1" u="none" strike="noStrike" dirty="0">
                          <a:effectLst/>
                        </a:rPr>
                        <a:t> , </a:t>
                      </a:r>
                      <a:r>
                        <a:rPr lang="ru-RU" sz="1800" b="1" u="none" strike="noStrike" dirty="0">
                          <a:effectLst/>
                        </a:rPr>
                        <a:t>МПа</a:t>
                      </a:r>
                      <a:endParaRPr lang="ru-RU" sz="1800" b="1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443176936"/>
                  </a:ext>
                </a:extLst>
              </a:tr>
              <a:tr h="137795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7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7,7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-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6589202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14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11,8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-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-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968445518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28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15,2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11,4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2</a:t>
                      </a:r>
                      <a:r>
                        <a:rPr lang="ru-RU" sz="1800" u="none" strike="noStrike">
                          <a:effectLst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ru-RU" sz="1800" u="none" strike="noStrike">
                          <a:effectLst/>
                        </a:rPr>
                        <a:t>10</a:t>
                      </a:r>
                      <a:r>
                        <a:rPr lang="ru-RU" sz="1800" u="none" strike="noStrike" baseline="30000">
                          <a:effectLst/>
                        </a:rPr>
                        <a:t>4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861419"/>
                  </a:ext>
                </a:extLst>
              </a:tr>
              <a:tr h="137795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45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15,5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-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-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58229946"/>
                  </a:ext>
                </a:extLst>
              </a:tr>
              <a:tr h="137795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60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15,8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02779983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90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15,9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11,9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2,04</a:t>
                      </a:r>
                      <a:r>
                        <a:rPr lang="ru-RU" sz="1800" u="none" strike="noStrike">
                          <a:effectLst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ru-RU" sz="1800" u="none" strike="noStrike">
                          <a:effectLst/>
                        </a:rPr>
                        <a:t>10</a:t>
                      </a:r>
                      <a:r>
                        <a:rPr lang="ru-RU" sz="1800" u="none" strike="noStrike" baseline="30000">
                          <a:effectLst/>
                        </a:rPr>
                        <a:t>4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076187128"/>
                  </a:ext>
                </a:extLst>
              </a:tr>
              <a:tr h="151130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120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16,1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510764639"/>
                  </a:ext>
                </a:extLst>
              </a:tr>
              <a:tr h="137795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150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16,25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-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-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44662786"/>
                  </a:ext>
                </a:extLst>
              </a:tr>
              <a:tr h="163195"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200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16,4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>
                          <a:effectLst/>
                        </a:rPr>
                        <a:t>12,1</a:t>
                      </a:r>
                      <a:endParaRPr lang="ru-RU" sz="1800" b="0" i="0" u="none" strike="noStrike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ru-RU" sz="1800" u="none" strike="noStrike" dirty="0">
                          <a:effectLst/>
                        </a:rPr>
                        <a:t>2,05</a:t>
                      </a:r>
                      <a:r>
                        <a:rPr lang="ru-RU" sz="1800" u="none" strike="noStrike" dirty="0">
                          <a:effectLst/>
                          <a:sym typeface="Symbol" panose="05050102010706020507" pitchFamily="18" charset="2"/>
                        </a:rPr>
                        <a:t></a:t>
                      </a:r>
                      <a:r>
                        <a:rPr lang="ru-RU" sz="1800" u="none" strike="noStrike" dirty="0">
                          <a:effectLst/>
                        </a:rPr>
                        <a:t>10</a:t>
                      </a:r>
                      <a:r>
                        <a:rPr lang="ru-RU" sz="1800" u="none" strike="noStrike" baseline="30000" dirty="0">
                          <a:effectLst/>
                        </a:rPr>
                        <a:t>4</a:t>
                      </a:r>
                      <a:endParaRPr lang="ru-RU" sz="18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68580" marR="68580" marT="381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4694899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253585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TextBox 18">
            <a:extLst>
              <a:ext uri="{FF2B5EF4-FFF2-40B4-BE49-F238E27FC236}">
                <a16:creationId xmlns:a16="http://schemas.microsoft.com/office/drawing/2014/main" xmlns="" id="{6017FC53-4211-40E6-9871-B336CB8ACCAE}"/>
              </a:ext>
            </a:extLst>
          </p:cNvPr>
          <p:cNvSpPr txBox="1"/>
          <p:nvPr/>
        </p:nvSpPr>
        <p:spPr>
          <a:xfrm>
            <a:off x="3919173" y="6162987"/>
            <a:ext cx="14764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>
                <a:latin typeface="+mj-lt"/>
              </a:rPr>
              <a:t>Деформации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xmlns="" id="{8A8AE0E9-78E7-414A-957A-2660742D006A}"/>
              </a:ext>
            </a:extLst>
          </p:cNvPr>
          <p:cNvSpPr txBox="1"/>
          <p:nvPr/>
        </p:nvSpPr>
        <p:spPr>
          <a:xfrm>
            <a:off x="446874" y="3210707"/>
            <a:ext cx="492443" cy="1464696"/>
          </a:xfrm>
          <a:prstGeom prst="rect">
            <a:avLst/>
          </a:prstGeom>
          <a:noFill/>
        </p:spPr>
        <p:txBody>
          <a:bodyPr vert="vert270" wrap="none" rtlCol="0">
            <a:spAutoFit/>
          </a:bodyPr>
          <a:lstStyle/>
          <a:p>
            <a:r>
              <a:rPr lang="ru-RU" sz="2000" dirty="0">
                <a:latin typeface="+mj-lt"/>
              </a:rPr>
              <a:t>Напряжения</a:t>
            </a:r>
          </a:p>
        </p:txBody>
      </p:sp>
      <p:grpSp>
        <p:nvGrpSpPr>
          <p:cNvPr id="531" name="Group 263">
            <a:extLst>
              <a:ext uri="{FF2B5EF4-FFF2-40B4-BE49-F238E27FC236}">
                <a16:creationId xmlns:a16="http://schemas.microsoft.com/office/drawing/2014/main" xmlns="" id="{56E7E8B0-BCC4-4DB8-85F7-A5A217F210C5}"/>
              </a:ext>
            </a:extLst>
          </p:cNvPr>
          <p:cNvGrpSpPr>
            <a:grpSpLocks/>
          </p:cNvGrpSpPr>
          <p:nvPr/>
        </p:nvGrpSpPr>
        <p:grpSpPr bwMode="auto">
          <a:xfrm>
            <a:off x="827584" y="1988840"/>
            <a:ext cx="7692297" cy="4201070"/>
            <a:chOff x="2180" y="7064"/>
            <a:chExt cx="7163" cy="3912"/>
          </a:xfrm>
        </p:grpSpPr>
        <p:sp>
          <p:nvSpPr>
            <p:cNvPr id="532" name="Rectangle 3">
              <a:extLst>
                <a:ext uri="{FF2B5EF4-FFF2-40B4-BE49-F238E27FC236}">
                  <a16:creationId xmlns:a16="http://schemas.microsoft.com/office/drawing/2014/main" xmlns="" id="{721E3087-9949-4C3E-88C8-49A4E10A1E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6" y="8182"/>
              <a:ext cx="31" cy="1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33" name="Rectangle 4">
              <a:extLst>
                <a:ext uri="{FF2B5EF4-FFF2-40B4-BE49-F238E27FC236}">
                  <a16:creationId xmlns:a16="http://schemas.microsoft.com/office/drawing/2014/main" xmlns="" id="{4A3C7499-9634-442E-89C8-C0E57246C3F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7" y="8182"/>
              <a:ext cx="31" cy="1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34" name="Rectangle 5">
              <a:extLst>
                <a:ext uri="{FF2B5EF4-FFF2-40B4-BE49-F238E27FC236}">
                  <a16:creationId xmlns:a16="http://schemas.microsoft.com/office/drawing/2014/main" xmlns="" id="{AA18832D-4854-42FF-8E5D-2972E1BDC19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926" y="8182"/>
              <a:ext cx="31" cy="1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35" name="Rectangle 6">
              <a:extLst>
                <a:ext uri="{FF2B5EF4-FFF2-40B4-BE49-F238E27FC236}">
                  <a16:creationId xmlns:a16="http://schemas.microsoft.com/office/drawing/2014/main" xmlns="" id="{0843C596-49FA-45F3-B98E-4D7F1FB90AF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9017" y="8182"/>
              <a:ext cx="31" cy="1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36" name="Rectangle 8">
              <a:extLst>
                <a:ext uri="{FF2B5EF4-FFF2-40B4-BE49-F238E27FC236}">
                  <a16:creationId xmlns:a16="http://schemas.microsoft.com/office/drawing/2014/main" xmlns="" id="{8C114F49-9B61-4C8F-A10F-A21F4574180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2" y="7984"/>
              <a:ext cx="31" cy="1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37" name="Rectangle 9">
              <a:extLst>
                <a:ext uri="{FF2B5EF4-FFF2-40B4-BE49-F238E27FC236}">
                  <a16:creationId xmlns:a16="http://schemas.microsoft.com/office/drawing/2014/main" xmlns="" id="{8CDE331D-B23A-4CE9-BBF8-96A1E5FD548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8" y="7984"/>
              <a:ext cx="31" cy="1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38" name="Rectangle 10">
              <a:extLst>
                <a:ext uri="{FF2B5EF4-FFF2-40B4-BE49-F238E27FC236}">
                  <a16:creationId xmlns:a16="http://schemas.microsoft.com/office/drawing/2014/main" xmlns="" id="{D73F648C-805C-47A1-9DDC-A68DCFEF30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82" y="7984"/>
              <a:ext cx="31" cy="1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39" name="Rectangle 11">
              <a:extLst>
                <a:ext uri="{FF2B5EF4-FFF2-40B4-BE49-F238E27FC236}">
                  <a16:creationId xmlns:a16="http://schemas.microsoft.com/office/drawing/2014/main" xmlns="" id="{01CAF657-FA41-42D0-8C18-3F0F9C21B0B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358" y="7984"/>
              <a:ext cx="31" cy="11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40" name="Text Box 13">
              <a:extLst>
                <a:ext uri="{FF2B5EF4-FFF2-40B4-BE49-F238E27FC236}">
                  <a16:creationId xmlns:a16="http://schemas.microsoft.com/office/drawing/2014/main" xmlns="" id="{4BB922F7-3CD3-4B45-BD29-AB567C3582B0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180" y="7064"/>
              <a:ext cx="1260" cy="540"/>
            </a:xfrm>
            <a:prstGeom prst="rect">
              <a:avLst/>
            </a:prstGeom>
            <a:solidFill>
              <a:srgbClr val="FFFFFF"/>
            </a:solidFill>
            <a:ln w="9525">
              <a:solidFill>
                <a:srgbClr val="FFFFFF"/>
              </a:solidFill>
              <a:miter lim="800000"/>
              <a:headEnd/>
              <a:tailEnd/>
            </a:ln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pPr>
                <a:spcAft>
                  <a:spcPts val="600"/>
                </a:spcAft>
              </a:pPr>
              <a:r>
                <a:rPr lang="ru-RU" sz="1600" dirty="0">
                  <a:effectLst/>
                  <a:latin typeface="+mj-lt"/>
                  <a:ea typeface="Times New Roman" panose="02020603050405020304" pitchFamily="18" charset="0"/>
                  <a:sym typeface="Symbol" panose="05050102010706020507" pitchFamily="18" charset="2"/>
                </a:rPr>
                <a:t></a:t>
              </a:r>
              <a:r>
                <a:rPr lang="ru-RU" sz="1600" baseline="-25000" dirty="0">
                  <a:effectLst/>
                  <a:latin typeface="+mj-lt"/>
                  <a:ea typeface="Times New Roman" panose="02020603050405020304" pitchFamily="18" charset="0"/>
                </a:rPr>
                <a:t>с</a:t>
              </a:r>
              <a:r>
                <a:rPr lang="ru-RU" sz="1600" dirty="0">
                  <a:effectLst/>
                  <a:latin typeface="+mj-lt"/>
                  <a:ea typeface="Times New Roman" panose="02020603050405020304" pitchFamily="18" charset="0"/>
                </a:rPr>
                <a:t>, МПа</a:t>
              </a:r>
            </a:p>
          </p:txBody>
        </p:sp>
        <p:grpSp>
          <p:nvGrpSpPr>
            <p:cNvPr id="541" name="Group 19">
              <a:extLst>
                <a:ext uri="{FF2B5EF4-FFF2-40B4-BE49-F238E27FC236}">
                  <a16:creationId xmlns:a16="http://schemas.microsoft.com/office/drawing/2014/main" xmlns="" id="{07797CB2-3139-46BA-ACFE-6E29EF634AEF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900" y="7535"/>
              <a:ext cx="5685" cy="3104"/>
              <a:chOff x="2259" y="8201"/>
              <a:chExt cx="7426" cy="4811"/>
            </a:xfrm>
          </p:grpSpPr>
          <p:sp>
            <p:nvSpPr>
              <p:cNvPr id="581" name="Rectangle 20">
                <a:extLst>
                  <a:ext uri="{FF2B5EF4-FFF2-40B4-BE49-F238E27FC236}">
                    <a16:creationId xmlns:a16="http://schemas.microsoft.com/office/drawing/2014/main" xmlns="" id="{9B592B3C-82EF-4568-B95D-50968CA94A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9" y="8201"/>
                <a:ext cx="7365" cy="4751"/>
              </a:xfrm>
              <a:prstGeom prst="rect">
                <a:avLst/>
              </a:prstGeom>
              <a:solidFill>
                <a:srgbClr val="FFFF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582" name="Line 21">
                <a:extLst>
                  <a:ext uri="{FF2B5EF4-FFF2-40B4-BE49-F238E27FC236}">
                    <a16:creationId xmlns:a16="http://schemas.microsoft.com/office/drawing/2014/main" xmlns="" id="{155BCB65-6D33-4667-8D7D-1F232C20C33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19" y="12275"/>
                <a:ext cx="736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83" name="Line 22">
                <a:extLst>
                  <a:ext uri="{FF2B5EF4-FFF2-40B4-BE49-F238E27FC236}">
                    <a16:creationId xmlns:a16="http://schemas.microsoft.com/office/drawing/2014/main" xmlns="" id="{BBF6D2A9-BE1D-4244-AAAA-7B3A597ABD0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19" y="11599"/>
                <a:ext cx="736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84" name="Line 23">
                <a:extLst>
                  <a:ext uri="{FF2B5EF4-FFF2-40B4-BE49-F238E27FC236}">
                    <a16:creationId xmlns:a16="http://schemas.microsoft.com/office/drawing/2014/main" xmlns="" id="{8AD8D30A-4EF8-4036-8164-A2A8420128E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19" y="10922"/>
                <a:ext cx="736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85" name="Line 24">
                <a:extLst>
                  <a:ext uri="{FF2B5EF4-FFF2-40B4-BE49-F238E27FC236}">
                    <a16:creationId xmlns:a16="http://schemas.microsoft.com/office/drawing/2014/main" xmlns="" id="{D9BA3037-BFB3-4AA6-AE41-0C4CA3DB205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19" y="10231"/>
                <a:ext cx="736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86" name="Line 25">
                <a:extLst>
                  <a:ext uri="{FF2B5EF4-FFF2-40B4-BE49-F238E27FC236}">
                    <a16:creationId xmlns:a16="http://schemas.microsoft.com/office/drawing/2014/main" xmlns="" id="{2CC176EC-40BB-4B03-9850-E6E322E4885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19" y="9554"/>
                <a:ext cx="736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87" name="Line 26">
                <a:extLst>
                  <a:ext uri="{FF2B5EF4-FFF2-40B4-BE49-F238E27FC236}">
                    <a16:creationId xmlns:a16="http://schemas.microsoft.com/office/drawing/2014/main" xmlns="" id="{DF16E514-CC50-4A8A-8471-9E0A2124617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19" y="8877"/>
                <a:ext cx="736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88" name="Line 27">
                <a:extLst>
                  <a:ext uri="{FF2B5EF4-FFF2-40B4-BE49-F238E27FC236}">
                    <a16:creationId xmlns:a16="http://schemas.microsoft.com/office/drawing/2014/main" xmlns="" id="{C6F17422-4109-4CBD-B831-1AE1780574B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19" y="8201"/>
                <a:ext cx="736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89" name="Line 28">
                <a:extLst>
                  <a:ext uri="{FF2B5EF4-FFF2-40B4-BE49-F238E27FC236}">
                    <a16:creationId xmlns:a16="http://schemas.microsoft.com/office/drawing/2014/main" xmlns="" id="{58DA8015-0FC8-4F73-892F-B0E7DB956B3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64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0" name="Line 29">
                <a:extLst>
                  <a:ext uri="{FF2B5EF4-FFF2-40B4-BE49-F238E27FC236}">
                    <a16:creationId xmlns:a16="http://schemas.microsoft.com/office/drawing/2014/main" xmlns="" id="{26DE3DEE-7089-4761-9E04-2BD7CF60A51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99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1" name="Line 30">
                <a:extLst>
                  <a:ext uri="{FF2B5EF4-FFF2-40B4-BE49-F238E27FC236}">
                    <a16:creationId xmlns:a16="http://schemas.microsoft.com/office/drawing/2014/main" xmlns="" id="{74F7EDBB-C437-4691-A186-389DB4EA7EB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32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2" name="Line 31">
                <a:extLst>
                  <a:ext uri="{FF2B5EF4-FFF2-40B4-BE49-F238E27FC236}">
                    <a16:creationId xmlns:a16="http://schemas.microsoft.com/office/drawing/2014/main" xmlns="" id="{61C7713F-9451-4A9A-8952-D09BB7BB127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65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3" name="Line 32">
                <a:extLst>
                  <a:ext uri="{FF2B5EF4-FFF2-40B4-BE49-F238E27FC236}">
                    <a16:creationId xmlns:a16="http://schemas.microsoft.com/office/drawing/2014/main" xmlns="" id="{549033A2-A56B-4E6B-B7C6-04FA96F9A47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399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4" name="Line 33">
                <a:extLst>
                  <a:ext uri="{FF2B5EF4-FFF2-40B4-BE49-F238E27FC236}">
                    <a16:creationId xmlns:a16="http://schemas.microsoft.com/office/drawing/2014/main" xmlns="" id="{725F7FFD-C498-438A-A925-1FF7E29FE9D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32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5" name="Line 34">
                <a:extLst>
                  <a:ext uri="{FF2B5EF4-FFF2-40B4-BE49-F238E27FC236}">
                    <a16:creationId xmlns:a16="http://schemas.microsoft.com/office/drawing/2014/main" xmlns="" id="{8665D532-4245-45E4-B96F-163B62C64DC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465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6" name="Line 35">
                <a:extLst>
                  <a:ext uri="{FF2B5EF4-FFF2-40B4-BE49-F238E27FC236}">
                    <a16:creationId xmlns:a16="http://schemas.microsoft.com/office/drawing/2014/main" xmlns="" id="{9025A8EE-D077-4832-801B-A25DA339A42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00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7" name="Line 36">
                <a:extLst>
                  <a:ext uri="{FF2B5EF4-FFF2-40B4-BE49-F238E27FC236}">
                    <a16:creationId xmlns:a16="http://schemas.microsoft.com/office/drawing/2014/main" xmlns="" id="{DF4C1C42-23B5-4269-9D93-2A98BAE2F353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33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8" name="Line 37">
                <a:extLst>
                  <a:ext uri="{FF2B5EF4-FFF2-40B4-BE49-F238E27FC236}">
                    <a16:creationId xmlns:a16="http://schemas.microsoft.com/office/drawing/2014/main" xmlns="" id="{C7501134-4D83-47ED-B241-96BFAE27CFB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566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599" name="Line 38">
                <a:extLst>
                  <a:ext uri="{FF2B5EF4-FFF2-40B4-BE49-F238E27FC236}">
                    <a16:creationId xmlns:a16="http://schemas.microsoft.com/office/drawing/2014/main" xmlns="" id="{867463A2-215E-472F-9A15-7D89ADC9A50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00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0" name="Line 39">
                <a:extLst>
                  <a:ext uri="{FF2B5EF4-FFF2-40B4-BE49-F238E27FC236}">
                    <a16:creationId xmlns:a16="http://schemas.microsoft.com/office/drawing/2014/main" xmlns="" id="{5A06C6D4-B85A-4D96-B9E4-E6EAAB07942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33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1" name="Line 40">
                <a:extLst>
                  <a:ext uri="{FF2B5EF4-FFF2-40B4-BE49-F238E27FC236}">
                    <a16:creationId xmlns:a16="http://schemas.microsoft.com/office/drawing/2014/main" xmlns="" id="{19489CD1-619D-42F2-8C66-1EDEEC0CD14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66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2" name="Line 41">
                <a:extLst>
                  <a:ext uri="{FF2B5EF4-FFF2-40B4-BE49-F238E27FC236}">
                    <a16:creationId xmlns:a16="http://schemas.microsoft.com/office/drawing/2014/main" xmlns="" id="{EB67D2C7-1A9C-4533-831C-2CDFD9A3904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699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3" name="Line 42">
                <a:extLst>
                  <a:ext uri="{FF2B5EF4-FFF2-40B4-BE49-F238E27FC236}">
                    <a16:creationId xmlns:a16="http://schemas.microsoft.com/office/drawing/2014/main" xmlns="" id="{86CB3B99-4C3A-4FA9-80C6-135E3874E19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34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4" name="Line 43">
                <a:extLst>
                  <a:ext uri="{FF2B5EF4-FFF2-40B4-BE49-F238E27FC236}">
                    <a16:creationId xmlns:a16="http://schemas.microsoft.com/office/drawing/2014/main" xmlns="" id="{B48FB183-DBDA-4171-BCA7-6A708C27BEB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67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5" name="Line 44">
                <a:extLst>
                  <a:ext uri="{FF2B5EF4-FFF2-40B4-BE49-F238E27FC236}">
                    <a16:creationId xmlns:a16="http://schemas.microsoft.com/office/drawing/2014/main" xmlns="" id="{20A80CEB-3BE8-4C1B-A1D3-5B88A986711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00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6" name="Line 45">
                <a:extLst>
                  <a:ext uri="{FF2B5EF4-FFF2-40B4-BE49-F238E27FC236}">
                    <a16:creationId xmlns:a16="http://schemas.microsoft.com/office/drawing/2014/main" xmlns="" id="{5B5FB9F3-9751-4EC8-BEED-F10917E227C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34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7" name="Line 46">
                <a:extLst>
                  <a:ext uri="{FF2B5EF4-FFF2-40B4-BE49-F238E27FC236}">
                    <a16:creationId xmlns:a16="http://schemas.microsoft.com/office/drawing/2014/main" xmlns="" id="{71B70259-EC01-4DBB-9895-AAFD9697072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867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8" name="Line 47">
                <a:extLst>
                  <a:ext uri="{FF2B5EF4-FFF2-40B4-BE49-F238E27FC236}">
                    <a16:creationId xmlns:a16="http://schemas.microsoft.com/office/drawing/2014/main" xmlns="" id="{A9D7E03D-C901-43C4-B447-14339CC3D1D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900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09" name="Line 48">
                <a:extLst>
                  <a:ext uri="{FF2B5EF4-FFF2-40B4-BE49-F238E27FC236}">
                    <a16:creationId xmlns:a16="http://schemas.microsoft.com/office/drawing/2014/main" xmlns="" id="{C9441F31-2389-4F0C-B04D-192BAEDAEE7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935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10" name="Line 49">
                <a:extLst>
                  <a:ext uri="{FF2B5EF4-FFF2-40B4-BE49-F238E27FC236}">
                    <a16:creationId xmlns:a16="http://schemas.microsoft.com/office/drawing/2014/main" xmlns="" id="{575B510E-0444-4F02-B01B-3CE153E16EB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9684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611" name="Rectangle 50">
                <a:extLst>
                  <a:ext uri="{FF2B5EF4-FFF2-40B4-BE49-F238E27FC236}">
                    <a16:creationId xmlns:a16="http://schemas.microsoft.com/office/drawing/2014/main" xmlns="" id="{BF4A8C37-2D48-4FBC-A6B5-4CE64E7C9A9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19" y="8201"/>
                <a:ext cx="7365" cy="4751"/>
              </a:xfrm>
              <a:prstGeom prst="rect">
                <a:avLst/>
              </a:prstGeom>
              <a:noFill/>
              <a:ln w="9525">
                <a:solidFill>
                  <a:srgbClr val="808080"/>
                </a:solidFill>
                <a:miter lim="800000"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solidFill>
                      <a:srgbClr val="FFFFFF"/>
                    </a:solidFill>
                  </a14:hiddenFill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cxnSp>
            <p:nvCxnSpPr>
              <p:cNvPr id="612" name="Line 51">
                <a:extLst>
                  <a:ext uri="{FF2B5EF4-FFF2-40B4-BE49-F238E27FC236}">
                    <a16:creationId xmlns:a16="http://schemas.microsoft.com/office/drawing/2014/main" xmlns="" id="{C0EA57A4-B362-46AE-925D-C5723D83B3F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19" y="8201"/>
                <a:ext cx="1" cy="475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13" name="Line 52">
                <a:extLst>
                  <a:ext uri="{FF2B5EF4-FFF2-40B4-BE49-F238E27FC236}">
                    <a16:creationId xmlns:a16="http://schemas.microsoft.com/office/drawing/2014/main" xmlns="" id="{68BE79A9-BACC-4795-9845-3840F3050B6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59" y="12952"/>
                <a:ext cx="12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14" name="Line 53">
                <a:extLst>
                  <a:ext uri="{FF2B5EF4-FFF2-40B4-BE49-F238E27FC236}">
                    <a16:creationId xmlns:a16="http://schemas.microsoft.com/office/drawing/2014/main" xmlns="" id="{B9637718-576B-4DE3-81AA-B6E4959AB25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59" y="12275"/>
                <a:ext cx="12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15" name="Line 54">
                <a:extLst>
                  <a:ext uri="{FF2B5EF4-FFF2-40B4-BE49-F238E27FC236}">
                    <a16:creationId xmlns:a16="http://schemas.microsoft.com/office/drawing/2014/main" xmlns="" id="{980AA748-D84F-48A1-A4EC-9286BD74B1E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59" y="11599"/>
                <a:ext cx="12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16" name="Line 55">
                <a:extLst>
                  <a:ext uri="{FF2B5EF4-FFF2-40B4-BE49-F238E27FC236}">
                    <a16:creationId xmlns:a16="http://schemas.microsoft.com/office/drawing/2014/main" xmlns="" id="{FE2DA789-7941-4497-89BF-6DB9522A21F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59" y="10922"/>
                <a:ext cx="12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17" name="Line 56">
                <a:extLst>
                  <a:ext uri="{FF2B5EF4-FFF2-40B4-BE49-F238E27FC236}">
                    <a16:creationId xmlns:a16="http://schemas.microsoft.com/office/drawing/2014/main" xmlns="" id="{1E6504AB-3902-49AD-8C6A-78ECD7D923E6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59" y="10231"/>
                <a:ext cx="12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18" name="Line 57">
                <a:extLst>
                  <a:ext uri="{FF2B5EF4-FFF2-40B4-BE49-F238E27FC236}">
                    <a16:creationId xmlns:a16="http://schemas.microsoft.com/office/drawing/2014/main" xmlns="" id="{76684775-58B5-4838-834C-5F6F70C7D3C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59" y="9554"/>
                <a:ext cx="12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19" name="Line 58">
                <a:extLst>
                  <a:ext uri="{FF2B5EF4-FFF2-40B4-BE49-F238E27FC236}">
                    <a16:creationId xmlns:a16="http://schemas.microsoft.com/office/drawing/2014/main" xmlns="" id="{2093AF71-1387-44C0-805C-902F47E187F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59" y="8877"/>
                <a:ext cx="12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0" name="Line 59">
                <a:extLst>
                  <a:ext uri="{FF2B5EF4-FFF2-40B4-BE49-F238E27FC236}">
                    <a16:creationId xmlns:a16="http://schemas.microsoft.com/office/drawing/2014/main" xmlns="" id="{F6E6D6A9-2E7B-4B36-AD58-85FAB275871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259" y="8201"/>
                <a:ext cx="120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1" name="Line 60">
                <a:extLst>
                  <a:ext uri="{FF2B5EF4-FFF2-40B4-BE49-F238E27FC236}">
                    <a16:creationId xmlns:a16="http://schemas.microsoft.com/office/drawing/2014/main" xmlns="" id="{6FA31C80-B6FF-46A8-9F1B-2197344C6C4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2319" y="12952"/>
                <a:ext cx="7365" cy="1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2" name="Line 61">
                <a:extLst>
                  <a:ext uri="{FF2B5EF4-FFF2-40B4-BE49-F238E27FC236}">
                    <a16:creationId xmlns:a16="http://schemas.microsoft.com/office/drawing/2014/main" xmlns="" id="{2C194FD6-8D42-4B08-9BAE-E73CD84EC03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31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3" name="Line 62">
                <a:extLst>
                  <a:ext uri="{FF2B5EF4-FFF2-40B4-BE49-F238E27FC236}">
                    <a16:creationId xmlns:a16="http://schemas.microsoft.com/office/drawing/2014/main" xmlns="" id="{3DB0132B-33CC-497F-916B-D0B0ED9837A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64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4" name="Line 63">
                <a:extLst>
                  <a:ext uri="{FF2B5EF4-FFF2-40B4-BE49-F238E27FC236}">
                    <a16:creationId xmlns:a16="http://schemas.microsoft.com/office/drawing/2014/main" xmlns="" id="{A95B303C-7FD2-4975-BCD1-A7A182E8000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299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5" name="Line 64">
                <a:extLst>
                  <a:ext uri="{FF2B5EF4-FFF2-40B4-BE49-F238E27FC236}">
                    <a16:creationId xmlns:a16="http://schemas.microsoft.com/office/drawing/2014/main" xmlns="" id="{5E6822D9-4D77-4DBB-8642-4936E79DC409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332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6" name="Line 65">
                <a:extLst>
                  <a:ext uri="{FF2B5EF4-FFF2-40B4-BE49-F238E27FC236}">
                    <a16:creationId xmlns:a16="http://schemas.microsoft.com/office/drawing/2014/main" xmlns="" id="{C2C8A274-0BCB-40FA-B6E0-A95B569FE86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365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7" name="Line 66">
                <a:extLst>
                  <a:ext uri="{FF2B5EF4-FFF2-40B4-BE49-F238E27FC236}">
                    <a16:creationId xmlns:a16="http://schemas.microsoft.com/office/drawing/2014/main" xmlns="" id="{F65F3852-E961-472C-9104-8E4C7ED88BE8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399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8" name="Line 67">
                <a:extLst>
                  <a:ext uri="{FF2B5EF4-FFF2-40B4-BE49-F238E27FC236}">
                    <a16:creationId xmlns:a16="http://schemas.microsoft.com/office/drawing/2014/main" xmlns="" id="{1957A7E4-F8CD-4A24-BBE7-939CBB82388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432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29" name="Line 68">
                <a:extLst>
                  <a:ext uri="{FF2B5EF4-FFF2-40B4-BE49-F238E27FC236}">
                    <a16:creationId xmlns:a16="http://schemas.microsoft.com/office/drawing/2014/main" xmlns="" id="{171A3C5F-E41B-461C-BA8F-C65496C0B862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465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0" name="Line 69">
                <a:extLst>
                  <a:ext uri="{FF2B5EF4-FFF2-40B4-BE49-F238E27FC236}">
                    <a16:creationId xmlns:a16="http://schemas.microsoft.com/office/drawing/2014/main" xmlns="" id="{E9AD498D-C727-4783-95FC-20CD62050B34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500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1" name="Line 70">
                <a:extLst>
                  <a:ext uri="{FF2B5EF4-FFF2-40B4-BE49-F238E27FC236}">
                    <a16:creationId xmlns:a16="http://schemas.microsoft.com/office/drawing/2014/main" xmlns="" id="{82DD9990-1BCB-44A8-ADCA-B6B50A42D47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533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2" name="Line 71">
                <a:extLst>
                  <a:ext uri="{FF2B5EF4-FFF2-40B4-BE49-F238E27FC236}">
                    <a16:creationId xmlns:a16="http://schemas.microsoft.com/office/drawing/2014/main" xmlns="" id="{DBA29AB6-FD02-436D-AC5C-84E3F950401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566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3" name="Line 72">
                <a:extLst>
                  <a:ext uri="{FF2B5EF4-FFF2-40B4-BE49-F238E27FC236}">
                    <a16:creationId xmlns:a16="http://schemas.microsoft.com/office/drawing/2014/main" xmlns="" id="{C40724D9-8A2B-427F-9830-588A631140BB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600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4" name="Line 73">
                <a:extLst>
                  <a:ext uri="{FF2B5EF4-FFF2-40B4-BE49-F238E27FC236}">
                    <a16:creationId xmlns:a16="http://schemas.microsoft.com/office/drawing/2014/main" xmlns="" id="{013B27FC-F4B3-44EF-98A8-4F03B2C97630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633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5" name="Line 74">
                <a:extLst>
                  <a:ext uri="{FF2B5EF4-FFF2-40B4-BE49-F238E27FC236}">
                    <a16:creationId xmlns:a16="http://schemas.microsoft.com/office/drawing/2014/main" xmlns="" id="{8C328494-0F2F-4917-BC5A-C2C9434BD3A1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666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6" name="Line 75">
                <a:extLst>
                  <a:ext uri="{FF2B5EF4-FFF2-40B4-BE49-F238E27FC236}">
                    <a16:creationId xmlns:a16="http://schemas.microsoft.com/office/drawing/2014/main" xmlns="" id="{ABB759C5-2FCE-4C6C-B3E6-CFB7A7427F4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699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7" name="Line 76">
                <a:extLst>
                  <a:ext uri="{FF2B5EF4-FFF2-40B4-BE49-F238E27FC236}">
                    <a16:creationId xmlns:a16="http://schemas.microsoft.com/office/drawing/2014/main" xmlns="" id="{FF9A62D8-DE3B-49DA-A1C9-9F377627C69F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734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8" name="Line 77">
                <a:extLst>
                  <a:ext uri="{FF2B5EF4-FFF2-40B4-BE49-F238E27FC236}">
                    <a16:creationId xmlns:a16="http://schemas.microsoft.com/office/drawing/2014/main" xmlns="" id="{F6E0386B-A710-4516-BD5C-BFCA1B83B8C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767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39" name="Line 78">
                <a:extLst>
                  <a:ext uri="{FF2B5EF4-FFF2-40B4-BE49-F238E27FC236}">
                    <a16:creationId xmlns:a16="http://schemas.microsoft.com/office/drawing/2014/main" xmlns="" id="{8AD22516-79DF-4406-B540-EB8E15EA162C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800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40" name="Line 79">
                <a:extLst>
                  <a:ext uri="{FF2B5EF4-FFF2-40B4-BE49-F238E27FC236}">
                    <a16:creationId xmlns:a16="http://schemas.microsoft.com/office/drawing/2014/main" xmlns="" id="{91909C11-1696-4D52-BD9B-EE534534F5FD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834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41" name="Line 80">
                <a:extLst>
                  <a:ext uri="{FF2B5EF4-FFF2-40B4-BE49-F238E27FC236}">
                    <a16:creationId xmlns:a16="http://schemas.microsoft.com/office/drawing/2014/main" xmlns="" id="{9FAE608D-7788-45D9-91B8-6D21C07D5967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867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42" name="Line 81">
                <a:extLst>
                  <a:ext uri="{FF2B5EF4-FFF2-40B4-BE49-F238E27FC236}">
                    <a16:creationId xmlns:a16="http://schemas.microsoft.com/office/drawing/2014/main" xmlns="" id="{4C8D52BA-0472-407C-8238-882CECBABF3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009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43" name="Line 82">
                <a:extLst>
                  <a:ext uri="{FF2B5EF4-FFF2-40B4-BE49-F238E27FC236}">
                    <a16:creationId xmlns:a16="http://schemas.microsoft.com/office/drawing/2014/main" xmlns="" id="{B76672BF-0D64-407C-A603-3779AEA5CC5A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35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cxnSp>
            <p:nvCxnSpPr>
              <p:cNvPr id="644" name="Line 83">
                <a:extLst>
                  <a:ext uri="{FF2B5EF4-FFF2-40B4-BE49-F238E27FC236}">
                    <a16:creationId xmlns:a16="http://schemas.microsoft.com/office/drawing/2014/main" xmlns="" id="{66838376-FA4C-412D-A2CB-35D5509AD2B5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 flipV="1">
                <a:off x="9684" y="12892"/>
                <a:ext cx="1" cy="120"/>
              </a:xfrm>
              <a:prstGeom prst="line">
                <a:avLst/>
              </a:prstGeom>
              <a:noFill/>
              <a:ln w="9525">
                <a:solidFill>
                  <a:srgbClr val="00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</a:extLst>
            </p:spPr>
          </p:cxnSp>
          <p:sp>
            <p:nvSpPr>
              <p:cNvPr id="645" name="Freeform 84">
                <a:extLst>
                  <a:ext uri="{FF2B5EF4-FFF2-40B4-BE49-F238E27FC236}">
                    <a16:creationId xmlns:a16="http://schemas.microsoft.com/office/drawing/2014/main" xmlns="" id="{5BC3883B-C0D9-4459-AD19-96E164A269D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04" y="12756"/>
                <a:ext cx="120" cy="211"/>
              </a:xfrm>
              <a:custGeom>
                <a:avLst/>
                <a:gdLst>
                  <a:gd name="T0" fmla="*/ 0 w 120"/>
                  <a:gd name="T1" fmla="*/ 196 h 211"/>
                  <a:gd name="T2" fmla="*/ 90 w 120"/>
                  <a:gd name="T3" fmla="*/ 0 h 211"/>
                  <a:gd name="T4" fmla="*/ 120 w 120"/>
                  <a:gd name="T5" fmla="*/ 15 h 211"/>
                  <a:gd name="T6" fmla="*/ 30 w 120"/>
                  <a:gd name="T7" fmla="*/ 211 h 211"/>
                  <a:gd name="T8" fmla="*/ 0 w 120"/>
                  <a:gd name="T9" fmla="*/ 196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211">
                    <a:moveTo>
                      <a:pt x="0" y="196"/>
                    </a:moveTo>
                    <a:lnTo>
                      <a:pt x="90" y="0"/>
                    </a:lnTo>
                    <a:lnTo>
                      <a:pt x="120" y="15"/>
                    </a:lnTo>
                    <a:lnTo>
                      <a:pt x="30" y="211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6" name="Freeform 85">
                <a:extLst>
                  <a:ext uri="{FF2B5EF4-FFF2-40B4-BE49-F238E27FC236}">
                    <a16:creationId xmlns:a16="http://schemas.microsoft.com/office/drawing/2014/main" xmlns="" id="{D984FC55-DB3E-4532-8F34-F8F79EB7FD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39" y="12456"/>
                <a:ext cx="150" cy="210"/>
              </a:xfrm>
              <a:custGeom>
                <a:avLst/>
                <a:gdLst>
                  <a:gd name="T0" fmla="*/ 0 w 150"/>
                  <a:gd name="T1" fmla="*/ 195 h 210"/>
                  <a:gd name="T2" fmla="*/ 105 w 150"/>
                  <a:gd name="T3" fmla="*/ 0 h 210"/>
                  <a:gd name="T4" fmla="*/ 150 w 150"/>
                  <a:gd name="T5" fmla="*/ 15 h 210"/>
                  <a:gd name="T6" fmla="*/ 45 w 150"/>
                  <a:gd name="T7" fmla="*/ 210 h 210"/>
                  <a:gd name="T8" fmla="*/ 0 w 150"/>
                  <a:gd name="T9" fmla="*/ 195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50" h="210">
                    <a:moveTo>
                      <a:pt x="0" y="195"/>
                    </a:moveTo>
                    <a:lnTo>
                      <a:pt x="105" y="0"/>
                    </a:lnTo>
                    <a:lnTo>
                      <a:pt x="150" y="15"/>
                    </a:lnTo>
                    <a:lnTo>
                      <a:pt x="45" y="210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7" name="Freeform 86">
                <a:extLst>
                  <a:ext uri="{FF2B5EF4-FFF2-40B4-BE49-F238E27FC236}">
                    <a16:creationId xmlns:a16="http://schemas.microsoft.com/office/drawing/2014/main" xmlns="" id="{699D206A-04FC-4CAD-97CB-E4821163B3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9" y="12245"/>
                <a:ext cx="75" cy="105"/>
              </a:xfrm>
              <a:custGeom>
                <a:avLst/>
                <a:gdLst>
                  <a:gd name="T0" fmla="*/ 0 w 75"/>
                  <a:gd name="T1" fmla="*/ 90 h 105"/>
                  <a:gd name="T2" fmla="*/ 45 w 75"/>
                  <a:gd name="T3" fmla="*/ 0 h 105"/>
                  <a:gd name="T4" fmla="*/ 75 w 75"/>
                  <a:gd name="T5" fmla="*/ 15 h 105"/>
                  <a:gd name="T6" fmla="*/ 30 w 75"/>
                  <a:gd name="T7" fmla="*/ 105 h 105"/>
                  <a:gd name="T8" fmla="*/ 0 w 75"/>
                  <a:gd name="T9" fmla="*/ 90 h 10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105">
                    <a:moveTo>
                      <a:pt x="0" y="90"/>
                    </a:moveTo>
                    <a:lnTo>
                      <a:pt x="45" y="0"/>
                    </a:lnTo>
                    <a:lnTo>
                      <a:pt x="75" y="15"/>
                    </a:lnTo>
                    <a:lnTo>
                      <a:pt x="30" y="105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8" name="Freeform 87">
                <a:extLst>
                  <a:ext uri="{FF2B5EF4-FFF2-40B4-BE49-F238E27FC236}">
                    <a16:creationId xmlns:a16="http://schemas.microsoft.com/office/drawing/2014/main" xmlns="" id="{87B3634E-557B-465A-9837-76E318680D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2095"/>
                <a:ext cx="120" cy="210"/>
              </a:xfrm>
              <a:custGeom>
                <a:avLst/>
                <a:gdLst>
                  <a:gd name="T0" fmla="*/ 0 w 120"/>
                  <a:gd name="T1" fmla="*/ 195 h 210"/>
                  <a:gd name="T2" fmla="*/ 90 w 120"/>
                  <a:gd name="T3" fmla="*/ 0 h 210"/>
                  <a:gd name="T4" fmla="*/ 120 w 120"/>
                  <a:gd name="T5" fmla="*/ 15 h 210"/>
                  <a:gd name="T6" fmla="*/ 30 w 120"/>
                  <a:gd name="T7" fmla="*/ 210 h 210"/>
                  <a:gd name="T8" fmla="*/ 0 w 120"/>
                  <a:gd name="T9" fmla="*/ 195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210">
                    <a:moveTo>
                      <a:pt x="0" y="195"/>
                    </a:moveTo>
                    <a:lnTo>
                      <a:pt x="90" y="0"/>
                    </a:lnTo>
                    <a:lnTo>
                      <a:pt x="120" y="15"/>
                    </a:lnTo>
                    <a:lnTo>
                      <a:pt x="30" y="210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49" name="Freeform 88">
                <a:extLst>
                  <a:ext uri="{FF2B5EF4-FFF2-40B4-BE49-F238E27FC236}">
                    <a16:creationId xmlns:a16="http://schemas.microsoft.com/office/drawing/2014/main" xmlns="" id="{31D4503D-95E0-4722-80E1-9A2436B0C9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11794"/>
                <a:ext cx="120" cy="211"/>
              </a:xfrm>
              <a:custGeom>
                <a:avLst/>
                <a:gdLst>
                  <a:gd name="T0" fmla="*/ 0 w 120"/>
                  <a:gd name="T1" fmla="*/ 196 h 211"/>
                  <a:gd name="T2" fmla="*/ 90 w 120"/>
                  <a:gd name="T3" fmla="*/ 0 h 211"/>
                  <a:gd name="T4" fmla="*/ 120 w 120"/>
                  <a:gd name="T5" fmla="*/ 15 h 211"/>
                  <a:gd name="T6" fmla="*/ 30 w 120"/>
                  <a:gd name="T7" fmla="*/ 211 h 211"/>
                  <a:gd name="T8" fmla="*/ 0 w 120"/>
                  <a:gd name="T9" fmla="*/ 196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211">
                    <a:moveTo>
                      <a:pt x="0" y="196"/>
                    </a:moveTo>
                    <a:lnTo>
                      <a:pt x="90" y="0"/>
                    </a:lnTo>
                    <a:lnTo>
                      <a:pt x="120" y="15"/>
                    </a:lnTo>
                    <a:lnTo>
                      <a:pt x="30" y="211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0" name="Freeform 89">
                <a:extLst>
                  <a:ext uri="{FF2B5EF4-FFF2-40B4-BE49-F238E27FC236}">
                    <a16:creationId xmlns:a16="http://schemas.microsoft.com/office/drawing/2014/main" xmlns="" id="{663FED58-0B0B-4AB9-BFEE-7433D8AC50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19" y="11554"/>
                <a:ext cx="90" cy="150"/>
              </a:xfrm>
              <a:custGeom>
                <a:avLst/>
                <a:gdLst>
                  <a:gd name="T0" fmla="*/ 0 w 90"/>
                  <a:gd name="T1" fmla="*/ 135 h 150"/>
                  <a:gd name="T2" fmla="*/ 60 w 90"/>
                  <a:gd name="T3" fmla="*/ 0 h 150"/>
                  <a:gd name="T4" fmla="*/ 90 w 90"/>
                  <a:gd name="T5" fmla="*/ 15 h 150"/>
                  <a:gd name="T6" fmla="*/ 30 w 90"/>
                  <a:gd name="T7" fmla="*/ 150 h 150"/>
                  <a:gd name="T8" fmla="*/ 0 w 90"/>
                  <a:gd name="T9" fmla="*/ 135 h 15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150">
                    <a:moveTo>
                      <a:pt x="0" y="135"/>
                    </a:moveTo>
                    <a:lnTo>
                      <a:pt x="60" y="0"/>
                    </a:lnTo>
                    <a:lnTo>
                      <a:pt x="90" y="15"/>
                    </a:lnTo>
                    <a:lnTo>
                      <a:pt x="30" y="150"/>
                    </a:lnTo>
                    <a:lnTo>
                      <a:pt x="0" y="13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1" name="Freeform 90">
                <a:extLst>
                  <a:ext uri="{FF2B5EF4-FFF2-40B4-BE49-F238E27FC236}">
                    <a16:creationId xmlns:a16="http://schemas.microsoft.com/office/drawing/2014/main" xmlns="" id="{83CCAE74-4FA4-4AE4-AEEC-F582627FF74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79" y="11403"/>
                <a:ext cx="120" cy="211"/>
              </a:xfrm>
              <a:custGeom>
                <a:avLst/>
                <a:gdLst>
                  <a:gd name="T0" fmla="*/ 0 w 120"/>
                  <a:gd name="T1" fmla="*/ 196 h 211"/>
                  <a:gd name="T2" fmla="*/ 90 w 120"/>
                  <a:gd name="T3" fmla="*/ 0 h 211"/>
                  <a:gd name="T4" fmla="*/ 120 w 120"/>
                  <a:gd name="T5" fmla="*/ 15 h 211"/>
                  <a:gd name="T6" fmla="*/ 30 w 120"/>
                  <a:gd name="T7" fmla="*/ 211 h 211"/>
                  <a:gd name="T8" fmla="*/ 0 w 120"/>
                  <a:gd name="T9" fmla="*/ 196 h 2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211">
                    <a:moveTo>
                      <a:pt x="0" y="196"/>
                    </a:moveTo>
                    <a:lnTo>
                      <a:pt x="90" y="0"/>
                    </a:lnTo>
                    <a:lnTo>
                      <a:pt x="120" y="15"/>
                    </a:lnTo>
                    <a:lnTo>
                      <a:pt x="30" y="211"/>
                    </a:lnTo>
                    <a:lnTo>
                      <a:pt x="0" y="196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2" name="Freeform 91">
                <a:extLst>
                  <a:ext uri="{FF2B5EF4-FFF2-40B4-BE49-F238E27FC236}">
                    <a16:creationId xmlns:a16="http://schemas.microsoft.com/office/drawing/2014/main" xmlns="" id="{D3811572-796D-458C-9D79-E1428730EED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14" y="11223"/>
                <a:ext cx="60" cy="90"/>
              </a:xfrm>
              <a:custGeom>
                <a:avLst/>
                <a:gdLst>
                  <a:gd name="T0" fmla="*/ 0 w 60"/>
                  <a:gd name="T1" fmla="*/ 75 h 90"/>
                  <a:gd name="T2" fmla="*/ 30 w 60"/>
                  <a:gd name="T3" fmla="*/ 0 h 90"/>
                  <a:gd name="T4" fmla="*/ 60 w 60"/>
                  <a:gd name="T5" fmla="*/ 15 h 90"/>
                  <a:gd name="T6" fmla="*/ 30 w 60"/>
                  <a:gd name="T7" fmla="*/ 90 h 90"/>
                  <a:gd name="T8" fmla="*/ 0 w 60"/>
                  <a:gd name="T9" fmla="*/ 75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60" h="90">
                    <a:moveTo>
                      <a:pt x="0" y="75"/>
                    </a:moveTo>
                    <a:lnTo>
                      <a:pt x="30" y="0"/>
                    </a:lnTo>
                    <a:lnTo>
                      <a:pt x="60" y="15"/>
                    </a:lnTo>
                    <a:lnTo>
                      <a:pt x="30" y="90"/>
                    </a:lnTo>
                    <a:lnTo>
                      <a:pt x="0" y="7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3" name="Freeform 92">
                <a:extLst>
                  <a:ext uri="{FF2B5EF4-FFF2-40B4-BE49-F238E27FC236}">
                    <a16:creationId xmlns:a16="http://schemas.microsoft.com/office/drawing/2014/main" xmlns="" id="{D876D0A3-8B5D-46AF-88D7-93B1D6A7D93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4" y="11133"/>
                <a:ext cx="90" cy="135"/>
              </a:xfrm>
              <a:custGeom>
                <a:avLst/>
                <a:gdLst>
                  <a:gd name="T0" fmla="*/ 0 w 90"/>
                  <a:gd name="T1" fmla="*/ 120 h 135"/>
                  <a:gd name="T2" fmla="*/ 60 w 90"/>
                  <a:gd name="T3" fmla="*/ 0 h 135"/>
                  <a:gd name="T4" fmla="*/ 90 w 90"/>
                  <a:gd name="T5" fmla="*/ 15 h 135"/>
                  <a:gd name="T6" fmla="*/ 30 w 90"/>
                  <a:gd name="T7" fmla="*/ 135 h 135"/>
                  <a:gd name="T8" fmla="*/ 0 w 90"/>
                  <a:gd name="T9" fmla="*/ 120 h 13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135">
                    <a:moveTo>
                      <a:pt x="0" y="120"/>
                    </a:moveTo>
                    <a:lnTo>
                      <a:pt x="60" y="0"/>
                    </a:lnTo>
                    <a:lnTo>
                      <a:pt x="90" y="15"/>
                    </a:lnTo>
                    <a:lnTo>
                      <a:pt x="30" y="135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4" name="Freeform 93">
                <a:extLst>
                  <a:ext uri="{FF2B5EF4-FFF2-40B4-BE49-F238E27FC236}">
                    <a16:creationId xmlns:a16="http://schemas.microsoft.com/office/drawing/2014/main" xmlns="" id="{1AD5E650-05BF-424D-9BC6-F541F1C712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9" y="10892"/>
                <a:ext cx="90" cy="165"/>
              </a:xfrm>
              <a:custGeom>
                <a:avLst/>
                <a:gdLst>
                  <a:gd name="T0" fmla="*/ 0 w 90"/>
                  <a:gd name="T1" fmla="*/ 150 h 165"/>
                  <a:gd name="T2" fmla="*/ 60 w 90"/>
                  <a:gd name="T3" fmla="*/ 0 h 165"/>
                  <a:gd name="T4" fmla="*/ 90 w 90"/>
                  <a:gd name="T5" fmla="*/ 15 h 165"/>
                  <a:gd name="T6" fmla="*/ 30 w 90"/>
                  <a:gd name="T7" fmla="*/ 165 h 165"/>
                  <a:gd name="T8" fmla="*/ 0 w 90"/>
                  <a:gd name="T9" fmla="*/ 150 h 1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90" h="165">
                    <a:moveTo>
                      <a:pt x="0" y="150"/>
                    </a:moveTo>
                    <a:lnTo>
                      <a:pt x="60" y="0"/>
                    </a:lnTo>
                    <a:lnTo>
                      <a:pt x="90" y="15"/>
                    </a:lnTo>
                    <a:lnTo>
                      <a:pt x="30" y="165"/>
                    </a:lnTo>
                    <a:lnTo>
                      <a:pt x="0" y="15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5" name="Freeform 94">
                <a:extLst>
                  <a:ext uri="{FF2B5EF4-FFF2-40B4-BE49-F238E27FC236}">
                    <a16:creationId xmlns:a16="http://schemas.microsoft.com/office/drawing/2014/main" xmlns="" id="{3746A19C-04DB-4A0D-BD28-E2B8BF83DD3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09" y="10742"/>
                <a:ext cx="120" cy="210"/>
              </a:xfrm>
              <a:custGeom>
                <a:avLst/>
                <a:gdLst>
                  <a:gd name="T0" fmla="*/ 0 w 120"/>
                  <a:gd name="T1" fmla="*/ 195 h 210"/>
                  <a:gd name="T2" fmla="*/ 90 w 120"/>
                  <a:gd name="T3" fmla="*/ 0 h 210"/>
                  <a:gd name="T4" fmla="*/ 120 w 120"/>
                  <a:gd name="T5" fmla="*/ 15 h 210"/>
                  <a:gd name="T6" fmla="*/ 30 w 120"/>
                  <a:gd name="T7" fmla="*/ 210 h 210"/>
                  <a:gd name="T8" fmla="*/ 0 w 120"/>
                  <a:gd name="T9" fmla="*/ 195 h 21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210">
                    <a:moveTo>
                      <a:pt x="0" y="195"/>
                    </a:moveTo>
                    <a:lnTo>
                      <a:pt x="90" y="0"/>
                    </a:lnTo>
                    <a:lnTo>
                      <a:pt x="120" y="15"/>
                    </a:lnTo>
                    <a:lnTo>
                      <a:pt x="30" y="210"/>
                    </a:lnTo>
                    <a:lnTo>
                      <a:pt x="0" y="19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6" name="Freeform 95">
                <a:extLst>
                  <a:ext uri="{FF2B5EF4-FFF2-40B4-BE49-F238E27FC236}">
                    <a16:creationId xmlns:a16="http://schemas.microsoft.com/office/drawing/2014/main" xmlns="" id="{AE7988D8-BCC3-4641-83F5-F63DD00D9B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59" y="10606"/>
                <a:ext cx="45" cy="46"/>
              </a:xfrm>
              <a:custGeom>
                <a:avLst/>
                <a:gdLst>
                  <a:gd name="T0" fmla="*/ 0 w 45"/>
                  <a:gd name="T1" fmla="*/ 30 h 46"/>
                  <a:gd name="T2" fmla="*/ 15 w 45"/>
                  <a:gd name="T3" fmla="*/ 0 h 46"/>
                  <a:gd name="T4" fmla="*/ 45 w 45"/>
                  <a:gd name="T5" fmla="*/ 15 h 46"/>
                  <a:gd name="T6" fmla="*/ 30 w 45"/>
                  <a:gd name="T7" fmla="*/ 46 h 46"/>
                  <a:gd name="T8" fmla="*/ 0 w 45"/>
                  <a:gd name="T9" fmla="*/ 3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46">
                    <a:moveTo>
                      <a:pt x="0" y="30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46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7" name="Freeform 96">
                <a:extLst>
                  <a:ext uri="{FF2B5EF4-FFF2-40B4-BE49-F238E27FC236}">
                    <a16:creationId xmlns:a16="http://schemas.microsoft.com/office/drawing/2014/main" xmlns="" id="{4362E28F-AD2E-4741-9924-E65D73C5D8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74" y="10501"/>
                <a:ext cx="135" cy="181"/>
              </a:xfrm>
              <a:custGeom>
                <a:avLst/>
                <a:gdLst>
                  <a:gd name="T0" fmla="*/ 0 w 135"/>
                  <a:gd name="T1" fmla="*/ 166 h 181"/>
                  <a:gd name="T2" fmla="*/ 90 w 135"/>
                  <a:gd name="T3" fmla="*/ 0 h 181"/>
                  <a:gd name="T4" fmla="*/ 135 w 135"/>
                  <a:gd name="T5" fmla="*/ 15 h 181"/>
                  <a:gd name="T6" fmla="*/ 45 w 135"/>
                  <a:gd name="T7" fmla="*/ 181 h 181"/>
                  <a:gd name="T8" fmla="*/ 0 w 135"/>
                  <a:gd name="T9" fmla="*/ 166 h 18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" h="181">
                    <a:moveTo>
                      <a:pt x="0" y="166"/>
                    </a:moveTo>
                    <a:lnTo>
                      <a:pt x="90" y="0"/>
                    </a:lnTo>
                    <a:lnTo>
                      <a:pt x="135" y="15"/>
                    </a:lnTo>
                    <a:lnTo>
                      <a:pt x="45" y="181"/>
                    </a:lnTo>
                    <a:lnTo>
                      <a:pt x="0" y="166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8" name="Freeform 97">
                <a:extLst>
                  <a:ext uri="{FF2B5EF4-FFF2-40B4-BE49-F238E27FC236}">
                    <a16:creationId xmlns:a16="http://schemas.microsoft.com/office/drawing/2014/main" xmlns="" id="{AAB47949-809D-40F0-804E-54561127720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24" y="10366"/>
                <a:ext cx="45" cy="45"/>
              </a:xfrm>
              <a:custGeom>
                <a:avLst/>
                <a:gdLst>
                  <a:gd name="T0" fmla="*/ 0 w 45"/>
                  <a:gd name="T1" fmla="*/ 30 h 45"/>
                  <a:gd name="T2" fmla="*/ 15 w 45"/>
                  <a:gd name="T3" fmla="*/ 0 h 45"/>
                  <a:gd name="T4" fmla="*/ 45 w 45"/>
                  <a:gd name="T5" fmla="*/ 15 h 45"/>
                  <a:gd name="T6" fmla="*/ 30 w 45"/>
                  <a:gd name="T7" fmla="*/ 45 h 45"/>
                  <a:gd name="T8" fmla="*/ 0 w 45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45">
                    <a:moveTo>
                      <a:pt x="0" y="30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59" name="Freeform 98">
                <a:extLst>
                  <a:ext uri="{FF2B5EF4-FFF2-40B4-BE49-F238E27FC236}">
                    <a16:creationId xmlns:a16="http://schemas.microsoft.com/office/drawing/2014/main" xmlns="" id="{9FE69DB1-D91C-4B82-878D-BA9A6EF31D7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39" y="10246"/>
                <a:ext cx="165" cy="195"/>
              </a:xfrm>
              <a:custGeom>
                <a:avLst/>
                <a:gdLst>
                  <a:gd name="T0" fmla="*/ 0 w 165"/>
                  <a:gd name="T1" fmla="*/ 180 h 195"/>
                  <a:gd name="T2" fmla="*/ 120 w 165"/>
                  <a:gd name="T3" fmla="*/ 0 h 195"/>
                  <a:gd name="T4" fmla="*/ 165 w 165"/>
                  <a:gd name="T5" fmla="*/ 15 h 195"/>
                  <a:gd name="T6" fmla="*/ 45 w 165"/>
                  <a:gd name="T7" fmla="*/ 195 h 195"/>
                  <a:gd name="T8" fmla="*/ 0 w 165"/>
                  <a:gd name="T9" fmla="*/ 180 h 19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65" h="195">
                    <a:moveTo>
                      <a:pt x="0" y="180"/>
                    </a:moveTo>
                    <a:lnTo>
                      <a:pt x="120" y="0"/>
                    </a:lnTo>
                    <a:lnTo>
                      <a:pt x="165" y="15"/>
                    </a:lnTo>
                    <a:lnTo>
                      <a:pt x="45" y="195"/>
                    </a:lnTo>
                    <a:lnTo>
                      <a:pt x="0" y="18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0" name="Freeform 99">
                <a:extLst>
                  <a:ext uri="{FF2B5EF4-FFF2-40B4-BE49-F238E27FC236}">
                    <a16:creationId xmlns:a16="http://schemas.microsoft.com/office/drawing/2014/main" xmlns="" id="{8CD3B87A-F84C-42FE-AD89-18CBB1CC520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9" y="10080"/>
                <a:ext cx="120" cy="136"/>
              </a:xfrm>
              <a:custGeom>
                <a:avLst/>
                <a:gdLst>
                  <a:gd name="T0" fmla="*/ 0 w 120"/>
                  <a:gd name="T1" fmla="*/ 120 h 136"/>
                  <a:gd name="T2" fmla="*/ 75 w 120"/>
                  <a:gd name="T3" fmla="*/ 0 h 136"/>
                  <a:gd name="T4" fmla="*/ 120 w 120"/>
                  <a:gd name="T5" fmla="*/ 15 h 136"/>
                  <a:gd name="T6" fmla="*/ 45 w 120"/>
                  <a:gd name="T7" fmla="*/ 136 h 136"/>
                  <a:gd name="T8" fmla="*/ 0 w 120"/>
                  <a:gd name="T9" fmla="*/ 120 h 13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136">
                    <a:moveTo>
                      <a:pt x="0" y="120"/>
                    </a:moveTo>
                    <a:lnTo>
                      <a:pt x="75" y="0"/>
                    </a:lnTo>
                    <a:lnTo>
                      <a:pt x="120" y="15"/>
                    </a:lnTo>
                    <a:lnTo>
                      <a:pt x="45" y="136"/>
                    </a:lnTo>
                    <a:lnTo>
                      <a:pt x="0" y="12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1" name="Freeform 100">
                <a:extLst>
                  <a:ext uri="{FF2B5EF4-FFF2-40B4-BE49-F238E27FC236}">
                    <a16:creationId xmlns:a16="http://schemas.microsoft.com/office/drawing/2014/main" xmlns="" id="{6085851F-3FDA-460D-A76B-43E858E7721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79" y="10065"/>
                <a:ext cx="75" cy="90"/>
              </a:xfrm>
              <a:custGeom>
                <a:avLst/>
                <a:gdLst>
                  <a:gd name="T0" fmla="*/ 0 w 75"/>
                  <a:gd name="T1" fmla="*/ 45 h 90"/>
                  <a:gd name="T2" fmla="*/ 60 w 75"/>
                  <a:gd name="T3" fmla="*/ 0 h 90"/>
                  <a:gd name="T4" fmla="*/ 75 w 75"/>
                  <a:gd name="T5" fmla="*/ 45 h 90"/>
                  <a:gd name="T6" fmla="*/ 15 w 75"/>
                  <a:gd name="T7" fmla="*/ 90 h 90"/>
                  <a:gd name="T8" fmla="*/ 0 w 75"/>
                  <a:gd name="T9" fmla="*/ 45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90">
                    <a:moveTo>
                      <a:pt x="0" y="45"/>
                    </a:moveTo>
                    <a:lnTo>
                      <a:pt x="60" y="0"/>
                    </a:lnTo>
                    <a:lnTo>
                      <a:pt x="75" y="45"/>
                    </a:lnTo>
                    <a:lnTo>
                      <a:pt x="15" y="90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2" name="Freeform 101">
                <a:extLst>
                  <a:ext uri="{FF2B5EF4-FFF2-40B4-BE49-F238E27FC236}">
                    <a16:creationId xmlns:a16="http://schemas.microsoft.com/office/drawing/2014/main" xmlns="" id="{15D59D1C-2295-40DF-A99B-DD537A6011A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9" y="9975"/>
                <a:ext cx="135" cy="90"/>
              </a:xfrm>
              <a:custGeom>
                <a:avLst/>
                <a:gdLst>
                  <a:gd name="T0" fmla="*/ 0 w 135"/>
                  <a:gd name="T1" fmla="*/ 60 h 90"/>
                  <a:gd name="T2" fmla="*/ 120 w 135"/>
                  <a:gd name="T3" fmla="*/ 0 h 90"/>
                  <a:gd name="T4" fmla="*/ 135 w 135"/>
                  <a:gd name="T5" fmla="*/ 30 h 90"/>
                  <a:gd name="T6" fmla="*/ 15 w 135"/>
                  <a:gd name="T7" fmla="*/ 90 h 90"/>
                  <a:gd name="T8" fmla="*/ 0 w 135"/>
                  <a:gd name="T9" fmla="*/ 6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35" h="90">
                    <a:moveTo>
                      <a:pt x="0" y="60"/>
                    </a:moveTo>
                    <a:lnTo>
                      <a:pt x="120" y="0"/>
                    </a:lnTo>
                    <a:lnTo>
                      <a:pt x="135" y="30"/>
                    </a:lnTo>
                    <a:lnTo>
                      <a:pt x="15" y="9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3" name="Freeform 102">
                <a:extLst>
                  <a:ext uri="{FF2B5EF4-FFF2-40B4-BE49-F238E27FC236}">
                    <a16:creationId xmlns:a16="http://schemas.microsoft.com/office/drawing/2014/main" xmlns="" id="{80D17A86-EC2A-466D-8906-C7100F73D7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59" y="9930"/>
                <a:ext cx="105" cy="75"/>
              </a:xfrm>
              <a:custGeom>
                <a:avLst/>
                <a:gdLst>
                  <a:gd name="T0" fmla="*/ 0 w 105"/>
                  <a:gd name="T1" fmla="*/ 45 h 75"/>
                  <a:gd name="T2" fmla="*/ 90 w 105"/>
                  <a:gd name="T3" fmla="*/ 0 h 75"/>
                  <a:gd name="T4" fmla="*/ 105 w 105"/>
                  <a:gd name="T5" fmla="*/ 30 h 75"/>
                  <a:gd name="T6" fmla="*/ 15 w 105"/>
                  <a:gd name="T7" fmla="*/ 75 h 75"/>
                  <a:gd name="T8" fmla="*/ 0 w 105"/>
                  <a:gd name="T9" fmla="*/ 4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05" h="75">
                    <a:moveTo>
                      <a:pt x="0" y="45"/>
                    </a:moveTo>
                    <a:lnTo>
                      <a:pt x="90" y="0"/>
                    </a:lnTo>
                    <a:lnTo>
                      <a:pt x="105" y="30"/>
                    </a:lnTo>
                    <a:lnTo>
                      <a:pt x="15" y="7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4" name="Rectangle 103">
                <a:extLst>
                  <a:ext uri="{FF2B5EF4-FFF2-40B4-BE49-F238E27FC236}">
                    <a16:creationId xmlns:a16="http://schemas.microsoft.com/office/drawing/2014/main" xmlns="" id="{6526FCA0-649C-46CA-9B25-7D0ABB868615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254" y="9900"/>
                <a:ext cx="15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5" name="Freeform 104">
                <a:extLst>
                  <a:ext uri="{FF2B5EF4-FFF2-40B4-BE49-F238E27FC236}">
                    <a16:creationId xmlns:a16="http://schemas.microsoft.com/office/drawing/2014/main" xmlns="" id="{F13B38F6-BCC1-4E46-8A57-96252A92718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24" y="9855"/>
                <a:ext cx="120" cy="75"/>
              </a:xfrm>
              <a:custGeom>
                <a:avLst/>
                <a:gdLst>
                  <a:gd name="T0" fmla="*/ 0 w 120"/>
                  <a:gd name="T1" fmla="*/ 45 h 75"/>
                  <a:gd name="T2" fmla="*/ 105 w 120"/>
                  <a:gd name="T3" fmla="*/ 0 h 75"/>
                  <a:gd name="T4" fmla="*/ 120 w 120"/>
                  <a:gd name="T5" fmla="*/ 30 h 75"/>
                  <a:gd name="T6" fmla="*/ 15 w 120"/>
                  <a:gd name="T7" fmla="*/ 75 h 75"/>
                  <a:gd name="T8" fmla="*/ 0 w 120"/>
                  <a:gd name="T9" fmla="*/ 4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120" h="75">
                    <a:moveTo>
                      <a:pt x="0" y="45"/>
                    </a:moveTo>
                    <a:lnTo>
                      <a:pt x="105" y="0"/>
                    </a:lnTo>
                    <a:lnTo>
                      <a:pt x="120" y="30"/>
                    </a:lnTo>
                    <a:lnTo>
                      <a:pt x="15" y="7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6" name="Freeform 105">
                <a:extLst>
                  <a:ext uri="{FF2B5EF4-FFF2-40B4-BE49-F238E27FC236}">
                    <a16:creationId xmlns:a16="http://schemas.microsoft.com/office/drawing/2014/main" xmlns="" id="{A297CB2D-FBA7-40B9-8861-C7F348C642D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9" y="9749"/>
                <a:ext cx="210" cy="151"/>
              </a:xfrm>
              <a:custGeom>
                <a:avLst/>
                <a:gdLst>
                  <a:gd name="T0" fmla="*/ 0 w 210"/>
                  <a:gd name="T1" fmla="*/ 106 h 151"/>
                  <a:gd name="T2" fmla="*/ 195 w 210"/>
                  <a:gd name="T3" fmla="*/ 0 h 151"/>
                  <a:gd name="T4" fmla="*/ 210 w 210"/>
                  <a:gd name="T5" fmla="*/ 46 h 151"/>
                  <a:gd name="T6" fmla="*/ 15 w 210"/>
                  <a:gd name="T7" fmla="*/ 151 h 151"/>
                  <a:gd name="T8" fmla="*/ 0 w 210"/>
                  <a:gd name="T9" fmla="*/ 106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151">
                    <a:moveTo>
                      <a:pt x="0" y="106"/>
                    </a:moveTo>
                    <a:lnTo>
                      <a:pt x="195" y="0"/>
                    </a:lnTo>
                    <a:lnTo>
                      <a:pt x="210" y="46"/>
                    </a:lnTo>
                    <a:lnTo>
                      <a:pt x="15" y="151"/>
                    </a:lnTo>
                    <a:lnTo>
                      <a:pt x="0" y="106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7" name="Freeform 106">
                <a:extLst>
                  <a:ext uri="{FF2B5EF4-FFF2-40B4-BE49-F238E27FC236}">
                    <a16:creationId xmlns:a16="http://schemas.microsoft.com/office/drawing/2014/main" xmlns="" id="{7B76D0E5-726D-473B-A4A8-C3CDFAA3562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4" y="9644"/>
                <a:ext cx="210" cy="151"/>
              </a:xfrm>
              <a:custGeom>
                <a:avLst/>
                <a:gdLst>
                  <a:gd name="T0" fmla="*/ 0 w 210"/>
                  <a:gd name="T1" fmla="*/ 105 h 151"/>
                  <a:gd name="T2" fmla="*/ 195 w 210"/>
                  <a:gd name="T3" fmla="*/ 0 h 151"/>
                  <a:gd name="T4" fmla="*/ 210 w 210"/>
                  <a:gd name="T5" fmla="*/ 45 h 151"/>
                  <a:gd name="T6" fmla="*/ 15 w 210"/>
                  <a:gd name="T7" fmla="*/ 151 h 151"/>
                  <a:gd name="T8" fmla="*/ 0 w 210"/>
                  <a:gd name="T9" fmla="*/ 105 h 15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151">
                    <a:moveTo>
                      <a:pt x="0" y="105"/>
                    </a:moveTo>
                    <a:lnTo>
                      <a:pt x="195" y="0"/>
                    </a:lnTo>
                    <a:lnTo>
                      <a:pt x="210" y="45"/>
                    </a:lnTo>
                    <a:lnTo>
                      <a:pt x="15" y="151"/>
                    </a:lnTo>
                    <a:lnTo>
                      <a:pt x="0" y="10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8" name="Freeform 107">
                <a:extLst>
                  <a:ext uri="{FF2B5EF4-FFF2-40B4-BE49-F238E27FC236}">
                    <a16:creationId xmlns:a16="http://schemas.microsoft.com/office/drawing/2014/main" xmlns="" id="{B507E897-4569-426E-9AA4-D0AE2DF8069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9" y="9554"/>
                <a:ext cx="210" cy="120"/>
              </a:xfrm>
              <a:custGeom>
                <a:avLst/>
                <a:gdLst>
                  <a:gd name="T0" fmla="*/ 0 w 210"/>
                  <a:gd name="T1" fmla="*/ 90 h 120"/>
                  <a:gd name="T2" fmla="*/ 195 w 210"/>
                  <a:gd name="T3" fmla="*/ 0 h 120"/>
                  <a:gd name="T4" fmla="*/ 210 w 210"/>
                  <a:gd name="T5" fmla="*/ 30 h 120"/>
                  <a:gd name="T6" fmla="*/ 15 w 210"/>
                  <a:gd name="T7" fmla="*/ 120 h 120"/>
                  <a:gd name="T8" fmla="*/ 0 w 210"/>
                  <a:gd name="T9" fmla="*/ 90 h 12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120">
                    <a:moveTo>
                      <a:pt x="0" y="90"/>
                    </a:moveTo>
                    <a:lnTo>
                      <a:pt x="195" y="0"/>
                    </a:lnTo>
                    <a:lnTo>
                      <a:pt x="210" y="30"/>
                    </a:lnTo>
                    <a:lnTo>
                      <a:pt x="15" y="120"/>
                    </a:lnTo>
                    <a:lnTo>
                      <a:pt x="0" y="9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69" name="Freeform 108">
                <a:extLst>
                  <a:ext uri="{FF2B5EF4-FFF2-40B4-BE49-F238E27FC236}">
                    <a16:creationId xmlns:a16="http://schemas.microsoft.com/office/drawing/2014/main" xmlns="" id="{410E359B-00E0-4FBE-95E7-4780481CC07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794" y="9494"/>
                <a:ext cx="225" cy="90"/>
              </a:xfrm>
              <a:custGeom>
                <a:avLst/>
                <a:gdLst>
                  <a:gd name="T0" fmla="*/ 0 w 225"/>
                  <a:gd name="T1" fmla="*/ 60 h 90"/>
                  <a:gd name="T2" fmla="*/ 210 w 225"/>
                  <a:gd name="T3" fmla="*/ 0 h 90"/>
                  <a:gd name="T4" fmla="*/ 225 w 225"/>
                  <a:gd name="T5" fmla="*/ 30 h 90"/>
                  <a:gd name="T6" fmla="*/ 15 w 225"/>
                  <a:gd name="T7" fmla="*/ 90 h 90"/>
                  <a:gd name="T8" fmla="*/ 0 w 225"/>
                  <a:gd name="T9" fmla="*/ 60 h 9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90">
                    <a:moveTo>
                      <a:pt x="0" y="60"/>
                    </a:moveTo>
                    <a:lnTo>
                      <a:pt x="210" y="0"/>
                    </a:lnTo>
                    <a:lnTo>
                      <a:pt x="225" y="30"/>
                    </a:lnTo>
                    <a:lnTo>
                      <a:pt x="15" y="90"/>
                    </a:lnTo>
                    <a:lnTo>
                      <a:pt x="0" y="6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0" name="Freeform 109">
                <a:extLst>
                  <a:ext uri="{FF2B5EF4-FFF2-40B4-BE49-F238E27FC236}">
                    <a16:creationId xmlns:a16="http://schemas.microsoft.com/office/drawing/2014/main" xmlns="" id="{DE71BFBC-7EA9-4A16-85C0-00325032188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74" y="9449"/>
                <a:ext cx="210" cy="75"/>
              </a:xfrm>
              <a:custGeom>
                <a:avLst/>
                <a:gdLst>
                  <a:gd name="T0" fmla="*/ 0 w 210"/>
                  <a:gd name="T1" fmla="*/ 45 h 75"/>
                  <a:gd name="T2" fmla="*/ 195 w 210"/>
                  <a:gd name="T3" fmla="*/ 0 h 75"/>
                  <a:gd name="T4" fmla="*/ 210 w 210"/>
                  <a:gd name="T5" fmla="*/ 30 h 75"/>
                  <a:gd name="T6" fmla="*/ 15 w 210"/>
                  <a:gd name="T7" fmla="*/ 75 h 75"/>
                  <a:gd name="T8" fmla="*/ 0 w 210"/>
                  <a:gd name="T9" fmla="*/ 4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75">
                    <a:moveTo>
                      <a:pt x="0" y="45"/>
                    </a:moveTo>
                    <a:lnTo>
                      <a:pt x="195" y="0"/>
                    </a:lnTo>
                    <a:lnTo>
                      <a:pt x="210" y="30"/>
                    </a:lnTo>
                    <a:lnTo>
                      <a:pt x="15" y="7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1" name="Rectangle 110">
                <a:extLst>
                  <a:ext uri="{FF2B5EF4-FFF2-40B4-BE49-F238E27FC236}">
                    <a16:creationId xmlns:a16="http://schemas.microsoft.com/office/drawing/2014/main" xmlns="" id="{69A8F721-72BE-4080-9BFA-99CA1EDCE31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154" y="9449"/>
                <a:ext cx="15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2" name="Freeform 111">
                <a:extLst>
                  <a:ext uri="{FF2B5EF4-FFF2-40B4-BE49-F238E27FC236}">
                    <a16:creationId xmlns:a16="http://schemas.microsoft.com/office/drawing/2014/main" xmlns="" id="{B86FC389-660C-44A6-A8E5-3DA90679D8C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274" y="9404"/>
                <a:ext cx="75" cy="45"/>
              </a:xfrm>
              <a:custGeom>
                <a:avLst/>
                <a:gdLst>
                  <a:gd name="T0" fmla="*/ 0 w 75"/>
                  <a:gd name="T1" fmla="*/ 15 h 45"/>
                  <a:gd name="T2" fmla="*/ 60 w 75"/>
                  <a:gd name="T3" fmla="*/ 0 h 45"/>
                  <a:gd name="T4" fmla="*/ 75 w 75"/>
                  <a:gd name="T5" fmla="*/ 30 h 45"/>
                  <a:gd name="T6" fmla="*/ 15 w 75"/>
                  <a:gd name="T7" fmla="*/ 45 h 45"/>
                  <a:gd name="T8" fmla="*/ 0 w 75"/>
                  <a:gd name="T9" fmla="*/ 1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75" h="45">
                    <a:moveTo>
                      <a:pt x="0" y="15"/>
                    </a:moveTo>
                    <a:lnTo>
                      <a:pt x="60" y="0"/>
                    </a:lnTo>
                    <a:lnTo>
                      <a:pt x="75" y="30"/>
                    </a:lnTo>
                    <a:lnTo>
                      <a:pt x="15" y="4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3" name="Freeform 112">
                <a:extLst>
                  <a:ext uri="{FF2B5EF4-FFF2-40B4-BE49-F238E27FC236}">
                    <a16:creationId xmlns:a16="http://schemas.microsoft.com/office/drawing/2014/main" xmlns="" id="{376C1F73-9800-4F61-9D36-559186D8B59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304" y="9359"/>
                <a:ext cx="225" cy="75"/>
              </a:xfrm>
              <a:custGeom>
                <a:avLst/>
                <a:gdLst>
                  <a:gd name="T0" fmla="*/ 0 w 225"/>
                  <a:gd name="T1" fmla="*/ 45 h 75"/>
                  <a:gd name="T2" fmla="*/ 210 w 225"/>
                  <a:gd name="T3" fmla="*/ 0 h 75"/>
                  <a:gd name="T4" fmla="*/ 225 w 225"/>
                  <a:gd name="T5" fmla="*/ 30 h 75"/>
                  <a:gd name="T6" fmla="*/ 15 w 225"/>
                  <a:gd name="T7" fmla="*/ 75 h 75"/>
                  <a:gd name="T8" fmla="*/ 0 w 225"/>
                  <a:gd name="T9" fmla="*/ 45 h 7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75">
                    <a:moveTo>
                      <a:pt x="0" y="45"/>
                    </a:moveTo>
                    <a:lnTo>
                      <a:pt x="210" y="0"/>
                    </a:lnTo>
                    <a:lnTo>
                      <a:pt x="225" y="30"/>
                    </a:lnTo>
                    <a:lnTo>
                      <a:pt x="15" y="75"/>
                    </a:lnTo>
                    <a:lnTo>
                      <a:pt x="0" y="4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4" name="Rectangle 113">
                <a:extLst>
                  <a:ext uri="{FF2B5EF4-FFF2-40B4-BE49-F238E27FC236}">
                    <a16:creationId xmlns:a16="http://schemas.microsoft.com/office/drawing/2014/main" xmlns="" id="{BA65573D-C41C-415A-B450-629DA5BCBD7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649" y="9328"/>
                <a:ext cx="30" cy="31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5" name="Freeform 114">
                <a:extLst>
                  <a:ext uri="{FF2B5EF4-FFF2-40B4-BE49-F238E27FC236}">
                    <a16:creationId xmlns:a16="http://schemas.microsoft.com/office/drawing/2014/main" xmlns="" id="{F7C3636A-5777-4149-9188-CB0BF9F614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34" y="9298"/>
                <a:ext cx="225" cy="61"/>
              </a:xfrm>
              <a:custGeom>
                <a:avLst/>
                <a:gdLst>
                  <a:gd name="T0" fmla="*/ 0 w 225"/>
                  <a:gd name="T1" fmla="*/ 30 h 61"/>
                  <a:gd name="T2" fmla="*/ 210 w 225"/>
                  <a:gd name="T3" fmla="*/ 0 h 61"/>
                  <a:gd name="T4" fmla="*/ 225 w 225"/>
                  <a:gd name="T5" fmla="*/ 30 h 61"/>
                  <a:gd name="T6" fmla="*/ 15 w 225"/>
                  <a:gd name="T7" fmla="*/ 61 h 61"/>
                  <a:gd name="T8" fmla="*/ 0 w 225"/>
                  <a:gd name="T9" fmla="*/ 30 h 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61">
                    <a:moveTo>
                      <a:pt x="0" y="30"/>
                    </a:moveTo>
                    <a:lnTo>
                      <a:pt x="210" y="0"/>
                    </a:lnTo>
                    <a:lnTo>
                      <a:pt x="225" y="30"/>
                    </a:lnTo>
                    <a:lnTo>
                      <a:pt x="15" y="61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6" name="Rectangle 115">
                <a:extLst>
                  <a:ext uri="{FF2B5EF4-FFF2-40B4-BE49-F238E27FC236}">
                    <a16:creationId xmlns:a16="http://schemas.microsoft.com/office/drawing/2014/main" xmlns="" id="{43DD9FE4-472A-4CDB-9C75-BF106355642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79" y="9268"/>
                <a:ext cx="45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7" name="Freeform 116">
                <a:extLst>
                  <a:ext uri="{FF2B5EF4-FFF2-40B4-BE49-F238E27FC236}">
                    <a16:creationId xmlns:a16="http://schemas.microsoft.com/office/drawing/2014/main" xmlns="" id="{61DC55C9-A7FA-45BA-80E7-1944B599262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79" y="9253"/>
                <a:ext cx="210" cy="45"/>
              </a:xfrm>
              <a:custGeom>
                <a:avLst/>
                <a:gdLst>
                  <a:gd name="T0" fmla="*/ 0 w 210"/>
                  <a:gd name="T1" fmla="*/ 15 h 45"/>
                  <a:gd name="T2" fmla="*/ 195 w 210"/>
                  <a:gd name="T3" fmla="*/ 0 h 45"/>
                  <a:gd name="T4" fmla="*/ 210 w 210"/>
                  <a:gd name="T5" fmla="*/ 30 h 45"/>
                  <a:gd name="T6" fmla="*/ 15 w 210"/>
                  <a:gd name="T7" fmla="*/ 45 h 45"/>
                  <a:gd name="T8" fmla="*/ 0 w 210"/>
                  <a:gd name="T9" fmla="*/ 1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45">
                    <a:moveTo>
                      <a:pt x="0" y="15"/>
                    </a:moveTo>
                    <a:lnTo>
                      <a:pt x="195" y="0"/>
                    </a:lnTo>
                    <a:lnTo>
                      <a:pt x="210" y="30"/>
                    </a:lnTo>
                    <a:lnTo>
                      <a:pt x="15" y="4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8" name="Rectangle 117">
                <a:extLst>
                  <a:ext uri="{FF2B5EF4-FFF2-40B4-BE49-F238E27FC236}">
                    <a16:creationId xmlns:a16="http://schemas.microsoft.com/office/drawing/2014/main" xmlns="" id="{F4CFF248-9F7A-48EB-8173-1EDD358229F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59" y="9253"/>
                <a:ext cx="15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79" name="Rectangle 118">
                <a:extLst>
                  <a:ext uri="{FF2B5EF4-FFF2-40B4-BE49-F238E27FC236}">
                    <a16:creationId xmlns:a16="http://schemas.microsoft.com/office/drawing/2014/main" xmlns="" id="{A8944637-FCB1-4A72-B966-65A7EC7A626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94" y="9238"/>
                <a:ext cx="60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0" name="Freeform 119">
                <a:extLst>
                  <a:ext uri="{FF2B5EF4-FFF2-40B4-BE49-F238E27FC236}">
                    <a16:creationId xmlns:a16="http://schemas.microsoft.com/office/drawing/2014/main" xmlns="" id="{08DA839D-949C-4F78-BE0F-3C9240593F6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309" y="9223"/>
                <a:ext cx="225" cy="45"/>
              </a:xfrm>
              <a:custGeom>
                <a:avLst/>
                <a:gdLst>
                  <a:gd name="T0" fmla="*/ 0 w 225"/>
                  <a:gd name="T1" fmla="*/ 15 h 45"/>
                  <a:gd name="T2" fmla="*/ 210 w 225"/>
                  <a:gd name="T3" fmla="*/ 0 h 45"/>
                  <a:gd name="T4" fmla="*/ 225 w 225"/>
                  <a:gd name="T5" fmla="*/ 30 h 45"/>
                  <a:gd name="T6" fmla="*/ 15 w 225"/>
                  <a:gd name="T7" fmla="*/ 45 h 45"/>
                  <a:gd name="T8" fmla="*/ 0 w 225"/>
                  <a:gd name="T9" fmla="*/ 1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45">
                    <a:moveTo>
                      <a:pt x="0" y="15"/>
                    </a:moveTo>
                    <a:lnTo>
                      <a:pt x="210" y="0"/>
                    </a:lnTo>
                    <a:lnTo>
                      <a:pt x="225" y="30"/>
                    </a:lnTo>
                    <a:lnTo>
                      <a:pt x="15" y="4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1" name="Rectangle 120">
                <a:extLst>
                  <a:ext uri="{FF2B5EF4-FFF2-40B4-BE49-F238E27FC236}">
                    <a16:creationId xmlns:a16="http://schemas.microsoft.com/office/drawing/2014/main" xmlns="" id="{91898C94-F20F-4175-A013-77CEEC22619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54" y="9208"/>
                <a:ext cx="30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2" name="Freeform 121">
                <a:extLst>
                  <a:ext uri="{FF2B5EF4-FFF2-40B4-BE49-F238E27FC236}">
                    <a16:creationId xmlns:a16="http://schemas.microsoft.com/office/drawing/2014/main" xmlns="" id="{12637C6A-C7CB-4135-BEF0-AC452AB4BB7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639" y="9178"/>
                <a:ext cx="210" cy="60"/>
              </a:xfrm>
              <a:custGeom>
                <a:avLst/>
                <a:gdLst>
                  <a:gd name="T0" fmla="*/ 0 w 210"/>
                  <a:gd name="T1" fmla="*/ 30 h 60"/>
                  <a:gd name="T2" fmla="*/ 195 w 210"/>
                  <a:gd name="T3" fmla="*/ 0 h 60"/>
                  <a:gd name="T4" fmla="*/ 210 w 210"/>
                  <a:gd name="T5" fmla="*/ 30 h 60"/>
                  <a:gd name="T6" fmla="*/ 15 w 210"/>
                  <a:gd name="T7" fmla="*/ 60 h 60"/>
                  <a:gd name="T8" fmla="*/ 0 w 210"/>
                  <a:gd name="T9" fmla="*/ 30 h 6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10" h="60">
                    <a:moveTo>
                      <a:pt x="0" y="30"/>
                    </a:moveTo>
                    <a:lnTo>
                      <a:pt x="195" y="0"/>
                    </a:lnTo>
                    <a:lnTo>
                      <a:pt x="210" y="30"/>
                    </a:lnTo>
                    <a:lnTo>
                      <a:pt x="15" y="60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3" name="Rectangle 122">
                <a:extLst>
                  <a:ext uri="{FF2B5EF4-FFF2-40B4-BE49-F238E27FC236}">
                    <a16:creationId xmlns:a16="http://schemas.microsoft.com/office/drawing/2014/main" xmlns="" id="{887F256C-4651-4909-9A47-5BBB8AF01A5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19" y="9178"/>
                <a:ext cx="15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4" name="Rectangle 123">
                <a:extLst>
                  <a:ext uri="{FF2B5EF4-FFF2-40B4-BE49-F238E27FC236}">
                    <a16:creationId xmlns:a16="http://schemas.microsoft.com/office/drawing/2014/main" xmlns="" id="{AD08BF28-4AB2-479F-B93B-7E1B5CFCC51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54" y="9163"/>
                <a:ext cx="60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5" name="Freeform 124">
                <a:extLst>
                  <a:ext uri="{FF2B5EF4-FFF2-40B4-BE49-F238E27FC236}">
                    <a16:creationId xmlns:a16="http://schemas.microsoft.com/office/drawing/2014/main" xmlns="" id="{360DCDEA-4879-4810-AF04-3267CD9ABE8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969" y="9148"/>
                <a:ext cx="225" cy="45"/>
              </a:xfrm>
              <a:custGeom>
                <a:avLst/>
                <a:gdLst>
                  <a:gd name="T0" fmla="*/ 0 w 225"/>
                  <a:gd name="T1" fmla="*/ 15 h 45"/>
                  <a:gd name="T2" fmla="*/ 210 w 225"/>
                  <a:gd name="T3" fmla="*/ 0 h 45"/>
                  <a:gd name="T4" fmla="*/ 225 w 225"/>
                  <a:gd name="T5" fmla="*/ 30 h 45"/>
                  <a:gd name="T6" fmla="*/ 15 w 225"/>
                  <a:gd name="T7" fmla="*/ 45 h 45"/>
                  <a:gd name="T8" fmla="*/ 0 w 225"/>
                  <a:gd name="T9" fmla="*/ 1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45">
                    <a:moveTo>
                      <a:pt x="0" y="15"/>
                    </a:moveTo>
                    <a:lnTo>
                      <a:pt x="210" y="0"/>
                    </a:lnTo>
                    <a:lnTo>
                      <a:pt x="225" y="30"/>
                    </a:lnTo>
                    <a:lnTo>
                      <a:pt x="15" y="4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6" name="Rectangle 125">
                <a:extLst>
                  <a:ext uri="{FF2B5EF4-FFF2-40B4-BE49-F238E27FC236}">
                    <a16:creationId xmlns:a16="http://schemas.microsoft.com/office/drawing/2014/main" xmlns="" id="{06FEBA1A-2659-4768-A33B-F224E6A4955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314" y="9133"/>
                <a:ext cx="45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7" name="Freeform 126">
                <a:extLst>
                  <a:ext uri="{FF2B5EF4-FFF2-40B4-BE49-F238E27FC236}">
                    <a16:creationId xmlns:a16="http://schemas.microsoft.com/office/drawing/2014/main" xmlns="" id="{7946D53B-9C07-4373-8EBB-4F71D2E50E3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314" y="9118"/>
                <a:ext cx="225" cy="45"/>
              </a:xfrm>
              <a:custGeom>
                <a:avLst/>
                <a:gdLst>
                  <a:gd name="T0" fmla="*/ 0 w 225"/>
                  <a:gd name="T1" fmla="*/ 15 h 45"/>
                  <a:gd name="T2" fmla="*/ 210 w 225"/>
                  <a:gd name="T3" fmla="*/ 0 h 45"/>
                  <a:gd name="T4" fmla="*/ 225 w 225"/>
                  <a:gd name="T5" fmla="*/ 30 h 45"/>
                  <a:gd name="T6" fmla="*/ 15 w 225"/>
                  <a:gd name="T7" fmla="*/ 45 h 45"/>
                  <a:gd name="T8" fmla="*/ 0 w 225"/>
                  <a:gd name="T9" fmla="*/ 1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45">
                    <a:moveTo>
                      <a:pt x="0" y="15"/>
                    </a:moveTo>
                    <a:lnTo>
                      <a:pt x="210" y="0"/>
                    </a:lnTo>
                    <a:lnTo>
                      <a:pt x="225" y="30"/>
                    </a:lnTo>
                    <a:lnTo>
                      <a:pt x="15" y="4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8" name="Rectangle 127">
                <a:extLst>
                  <a:ext uri="{FF2B5EF4-FFF2-40B4-BE49-F238E27FC236}">
                    <a16:creationId xmlns:a16="http://schemas.microsoft.com/office/drawing/2014/main" xmlns="" id="{BD48C443-EC3D-41C1-9E25-CFA4A5A7E82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659" y="9103"/>
                <a:ext cx="30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89" name="Freeform 128">
                <a:extLst>
                  <a:ext uri="{FF2B5EF4-FFF2-40B4-BE49-F238E27FC236}">
                    <a16:creationId xmlns:a16="http://schemas.microsoft.com/office/drawing/2014/main" xmlns="" id="{026D6464-5D82-480D-AC0D-617554EE460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644" y="9088"/>
                <a:ext cx="225" cy="45"/>
              </a:xfrm>
              <a:custGeom>
                <a:avLst/>
                <a:gdLst>
                  <a:gd name="T0" fmla="*/ 0 w 225"/>
                  <a:gd name="T1" fmla="*/ 15 h 45"/>
                  <a:gd name="T2" fmla="*/ 210 w 225"/>
                  <a:gd name="T3" fmla="*/ 0 h 45"/>
                  <a:gd name="T4" fmla="*/ 225 w 225"/>
                  <a:gd name="T5" fmla="*/ 30 h 45"/>
                  <a:gd name="T6" fmla="*/ 15 w 225"/>
                  <a:gd name="T7" fmla="*/ 45 h 45"/>
                  <a:gd name="T8" fmla="*/ 0 w 225"/>
                  <a:gd name="T9" fmla="*/ 1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45">
                    <a:moveTo>
                      <a:pt x="0" y="15"/>
                    </a:moveTo>
                    <a:lnTo>
                      <a:pt x="210" y="0"/>
                    </a:lnTo>
                    <a:lnTo>
                      <a:pt x="225" y="30"/>
                    </a:lnTo>
                    <a:lnTo>
                      <a:pt x="15" y="4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0" name="Rectangle 129">
                <a:extLst>
                  <a:ext uri="{FF2B5EF4-FFF2-40B4-BE49-F238E27FC236}">
                    <a16:creationId xmlns:a16="http://schemas.microsoft.com/office/drawing/2014/main" xmlns="" id="{DF356009-6EED-441E-B087-A493027619A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989" y="9088"/>
                <a:ext cx="30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1" name="Freeform 130">
                <a:extLst>
                  <a:ext uri="{FF2B5EF4-FFF2-40B4-BE49-F238E27FC236}">
                    <a16:creationId xmlns:a16="http://schemas.microsoft.com/office/drawing/2014/main" xmlns="" id="{0A444C6F-799F-4A67-A9FE-637E5E64885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7974" y="9073"/>
                <a:ext cx="225" cy="45"/>
              </a:xfrm>
              <a:custGeom>
                <a:avLst/>
                <a:gdLst>
                  <a:gd name="T0" fmla="*/ 0 w 225"/>
                  <a:gd name="T1" fmla="*/ 15 h 45"/>
                  <a:gd name="T2" fmla="*/ 210 w 225"/>
                  <a:gd name="T3" fmla="*/ 0 h 45"/>
                  <a:gd name="T4" fmla="*/ 225 w 225"/>
                  <a:gd name="T5" fmla="*/ 30 h 45"/>
                  <a:gd name="T6" fmla="*/ 15 w 225"/>
                  <a:gd name="T7" fmla="*/ 45 h 45"/>
                  <a:gd name="T8" fmla="*/ 0 w 225"/>
                  <a:gd name="T9" fmla="*/ 15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225" h="45">
                    <a:moveTo>
                      <a:pt x="0" y="15"/>
                    </a:moveTo>
                    <a:lnTo>
                      <a:pt x="210" y="0"/>
                    </a:lnTo>
                    <a:lnTo>
                      <a:pt x="225" y="30"/>
                    </a:lnTo>
                    <a:lnTo>
                      <a:pt x="15" y="45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2" name="Rectangle 131">
                <a:extLst>
                  <a:ext uri="{FF2B5EF4-FFF2-40B4-BE49-F238E27FC236}">
                    <a16:creationId xmlns:a16="http://schemas.microsoft.com/office/drawing/2014/main" xmlns="" id="{1AC07BE3-175E-4F54-B824-FFEAC31910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8319" y="9073"/>
                <a:ext cx="45" cy="30"/>
              </a:xfrm>
              <a:prstGeom prst="rect">
                <a:avLst/>
              </a:prstGeom>
              <a:solidFill>
                <a:srgbClr val="000080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3" name="Freeform 132">
                <a:extLst>
                  <a:ext uri="{FF2B5EF4-FFF2-40B4-BE49-F238E27FC236}">
                    <a16:creationId xmlns:a16="http://schemas.microsoft.com/office/drawing/2014/main" xmlns="" id="{A919B6FD-3EDC-455F-AFCD-37C5A3746BB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19" y="12922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4" name="Rectangle 133">
                <a:extLst>
                  <a:ext uri="{FF2B5EF4-FFF2-40B4-BE49-F238E27FC236}">
                    <a16:creationId xmlns:a16="http://schemas.microsoft.com/office/drawing/2014/main" xmlns="" id="{222BF09C-E5D9-4FFC-B1FA-B1857B24605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364" y="12862"/>
                <a:ext cx="15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5" name="Freeform 134">
                <a:extLst>
                  <a:ext uri="{FF2B5EF4-FFF2-40B4-BE49-F238E27FC236}">
                    <a16:creationId xmlns:a16="http://schemas.microsoft.com/office/drawing/2014/main" xmlns="" id="{5AA0402A-1367-4A23-88D5-328EBDB6067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394" y="12756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6" name="Freeform 135">
                <a:extLst>
                  <a:ext uri="{FF2B5EF4-FFF2-40B4-BE49-F238E27FC236}">
                    <a16:creationId xmlns:a16="http://schemas.microsoft.com/office/drawing/2014/main" xmlns="" id="{E8449E85-045D-494E-AA2F-25904EDC69D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24" y="12681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7" name="Freeform 136">
                <a:extLst>
                  <a:ext uri="{FF2B5EF4-FFF2-40B4-BE49-F238E27FC236}">
                    <a16:creationId xmlns:a16="http://schemas.microsoft.com/office/drawing/2014/main" xmlns="" id="{C8DD33EA-268B-4B98-AAE3-7A270827F96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69" y="12591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8" name="Freeform 137">
                <a:extLst>
                  <a:ext uri="{FF2B5EF4-FFF2-40B4-BE49-F238E27FC236}">
                    <a16:creationId xmlns:a16="http://schemas.microsoft.com/office/drawing/2014/main" xmlns="" id="{F32C0744-A138-4240-B104-5F7085C7C46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499" y="12516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699" name="Rectangle 138">
                <a:extLst>
                  <a:ext uri="{FF2B5EF4-FFF2-40B4-BE49-F238E27FC236}">
                    <a16:creationId xmlns:a16="http://schemas.microsoft.com/office/drawing/2014/main" xmlns="" id="{4B9E9E1A-849E-448B-82FC-329B9E0926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559" y="12441"/>
                <a:ext cx="15" cy="30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0" name="Freeform 139">
                <a:extLst>
                  <a:ext uri="{FF2B5EF4-FFF2-40B4-BE49-F238E27FC236}">
                    <a16:creationId xmlns:a16="http://schemas.microsoft.com/office/drawing/2014/main" xmlns="" id="{517794BE-08D1-40A7-9BAC-B56EF63BE0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589" y="12335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1" name="Freeform 140">
                <a:extLst>
                  <a:ext uri="{FF2B5EF4-FFF2-40B4-BE49-F238E27FC236}">
                    <a16:creationId xmlns:a16="http://schemas.microsoft.com/office/drawing/2014/main" xmlns="" id="{20CDD71F-58E0-4BAE-B608-E8464F5760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34" y="12260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2" name="Freeform 141">
                <a:extLst>
                  <a:ext uri="{FF2B5EF4-FFF2-40B4-BE49-F238E27FC236}">
                    <a16:creationId xmlns:a16="http://schemas.microsoft.com/office/drawing/2014/main" xmlns="" id="{A31F33D7-412D-430E-86A4-C22AA22937D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49" y="12245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3" name="Freeform 142">
                <a:extLst>
                  <a:ext uri="{FF2B5EF4-FFF2-40B4-BE49-F238E27FC236}">
                    <a16:creationId xmlns:a16="http://schemas.microsoft.com/office/drawing/2014/main" xmlns="" id="{B029D2FE-7F64-4EC5-B988-DA2015F6C22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694" y="12170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4" name="Freeform 143">
                <a:extLst>
                  <a:ext uri="{FF2B5EF4-FFF2-40B4-BE49-F238E27FC236}">
                    <a16:creationId xmlns:a16="http://schemas.microsoft.com/office/drawing/2014/main" xmlns="" id="{526431CC-32B2-4C22-89CC-33AC952DA97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24" y="12080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5" name="Freeform 144">
                <a:extLst>
                  <a:ext uri="{FF2B5EF4-FFF2-40B4-BE49-F238E27FC236}">
                    <a16:creationId xmlns:a16="http://schemas.microsoft.com/office/drawing/2014/main" xmlns="" id="{07EEBD6F-C8BC-46AB-8491-EEC3B9E6127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769" y="12005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6" name="Freeform 145">
                <a:extLst>
                  <a:ext uri="{FF2B5EF4-FFF2-40B4-BE49-F238E27FC236}">
                    <a16:creationId xmlns:a16="http://schemas.microsoft.com/office/drawing/2014/main" xmlns="" id="{0C2C1712-4211-492F-A26F-35A8B9376CD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14" y="11914"/>
                <a:ext cx="30" cy="46"/>
              </a:xfrm>
              <a:custGeom>
                <a:avLst/>
                <a:gdLst>
                  <a:gd name="T0" fmla="*/ 0 w 30"/>
                  <a:gd name="T1" fmla="*/ 30 h 46"/>
                  <a:gd name="T2" fmla="*/ 15 w 30"/>
                  <a:gd name="T3" fmla="*/ 0 h 46"/>
                  <a:gd name="T4" fmla="*/ 30 w 30"/>
                  <a:gd name="T5" fmla="*/ 15 h 46"/>
                  <a:gd name="T6" fmla="*/ 15 w 30"/>
                  <a:gd name="T7" fmla="*/ 46 h 46"/>
                  <a:gd name="T8" fmla="*/ 0 w 30"/>
                  <a:gd name="T9" fmla="*/ 3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6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6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7" name="Freeform 146">
                <a:extLst>
                  <a:ext uri="{FF2B5EF4-FFF2-40B4-BE49-F238E27FC236}">
                    <a16:creationId xmlns:a16="http://schemas.microsoft.com/office/drawing/2014/main" xmlns="" id="{822D85EF-E426-4847-BE2A-77EB99C4C33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44" y="11839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8" name="Freeform 147">
                <a:extLst>
                  <a:ext uri="{FF2B5EF4-FFF2-40B4-BE49-F238E27FC236}">
                    <a16:creationId xmlns:a16="http://schemas.microsoft.com/office/drawing/2014/main" xmlns="" id="{0FC28D43-B25C-4814-BE36-0D1A4D552C1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874" y="11764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09" name="Rectangle 148">
                <a:extLst>
                  <a:ext uri="{FF2B5EF4-FFF2-40B4-BE49-F238E27FC236}">
                    <a16:creationId xmlns:a16="http://schemas.microsoft.com/office/drawing/2014/main" xmlns="" id="{312F5D68-A44A-43A1-9BC8-68B51D1267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934" y="11689"/>
                <a:ext cx="15" cy="30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0" name="Freeform 149">
                <a:extLst>
                  <a:ext uri="{FF2B5EF4-FFF2-40B4-BE49-F238E27FC236}">
                    <a16:creationId xmlns:a16="http://schemas.microsoft.com/office/drawing/2014/main" xmlns="" id="{F37DB5E7-17C5-45F1-87E6-718BBA8CF7F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64" y="11599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1" name="Freeform 150">
                <a:extLst>
                  <a:ext uri="{FF2B5EF4-FFF2-40B4-BE49-F238E27FC236}">
                    <a16:creationId xmlns:a16="http://schemas.microsoft.com/office/drawing/2014/main" xmlns="" id="{BD3E7554-14BD-41EC-8F23-2E0A9123952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94" y="11569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2" name="Freeform 151">
                <a:extLst>
                  <a:ext uri="{FF2B5EF4-FFF2-40B4-BE49-F238E27FC236}">
                    <a16:creationId xmlns:a16="http://schemas.microsoft.com/office/drawing/2014/main" xmlns="" id="{B6219A50-0BE7-4FFD-978E-F1DF2B72361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09" y="11493"/>
                <a:ext cx="45" cy="31"/>
              </a:xfrm>
              <a:custGeom>
                <a:avLst/>
                <a:gdLst>
                  <a:gd name="T0" fmla="*/ 0 w 45"/>
                  <a:gd name="T1" fmla="*/ 15 h 31"/>
                  <a:gd name="T2" fmla="*/ 15 w 45"/>
                  <a:gd name="T3" fmla="*/ 0 h 31"/>
                  <a:gd name="T4" fmla="*/ 45 w 45"/>
                  <a:gd name="T5" fmla="*/ 15 h 31"/>
                  <a:gd name="T6" fmla="*/ 30 w 45"/>
                  <a:gd name="T7" fmla="*/ 31 h 31"/>
                  <a:gd name="T8" fmla="*/ 0 w 45"/>
                  <a:gd name="T9" fmla="*/ 15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1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1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3" name="Freeform 152">
                <a:extLst>
                  <a:ext uri="{FF2B5EF4-FFF2-40B4-BE49-F238E27FC236}">
                    <a16:creationId xmlns:a16="http://schemas.microsoft.com/office/drawing/2014/main" xmlns="" id="{C369F2E3-F4C1-448B-8C92-C42B7E78A13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69" y="11403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4" name="Freeform 153">
                <a:extLst>
                  <a:ext uri="{FF2B5EF4-FFF2-40B4-BE49-F238E27FC236}">
                    <a16:creationId xmlns:a16="http://schemas.microsoft.com/office/drawing/2014/main" xmlns="" id="{D957793B-E537-4687-ABAE-B4A7A289CB2B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099" y="11313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5" name="Freeform 154">
                <a:extLst>
                  <a:ext uri="{FF2B5EF4-FFF2-40B4-BE49-F238E27FC236}">
                    <a16:creationId xmlns:a16="http://schemas.microsoft.com/office/drawing/2014/main" xmlns="" id="{FD7A1602-7340-4AD0-8040-173A965B93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44" y="11238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6" name="Freeform 155">
                <a:extLst>
                  <a:ext uri="{FF2B5EF4-FFF2-40B4-BE49-F238E27FC236}">
                    <a16:creationId xmlns:a16="http://schemas.microsoft.com/office/drawing/2014/main" xmlns="" id="{EDC0D42B-4349-4143-BF39-38B2A7318E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174" y="11178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7" name="Freeform 156">
                <a:extLst>
                  <a:ext uri="{FF2B5EF4-FFF2-40B4-BE49-F238E27FC236}">
                    <a16:creationId xmlns:a16="http://schemas.microsoft.com/office/drawing/2014/main" xmlns="" id="{213A3623-D896-41C7-AD98-A99BADDDEA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19" y="11103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8" name="Freeform 157">
                <a:extLst>
                  <a:ext uri="{FF2B5EF4-FFF2-40B4-BE49-F238E27FC236}">
                    <a16:creationId xmlns:a16="http://schemas.microsoft.com/office/drawing/2014/main" xmlns="" id="{4D6D4D68-D03F-480E-B6C1-B077B67E207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49" y="11012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19" name="Freeform 158">
                <a:extLst>
                  <a:ext uri="{FF2B5EF4-FFF2-40B4-BE49-F238E27FC236}">
                    <a16:creationId xmlns:a16="http://schemas.microsoft.com/office/drawing/2014/main" xmlns="" id="{99FF6A73-9092-417E-86BE-491482103D0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294" y="10937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0" name="Freeform 159">
                <a:extLst>
                  <a:ext uri="{FF2B5EF4-FFF2-40B4-BE49-F238E27FC236}">
                    <a16:creationId xmlns:a16="http://schemas.microsoft.com/office/drawing/2014/main" xmlns="" id="{C0B04434-757B-4C02-B470-8CFD5CC5C15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24" y="10892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1" name="Freeform 160">
                <a:extLst>
                  <a:ext uri="{FF2B5EF4-FFF2-40B4-BE49-F238E27FC236}">
                    <a16:creationId xmlns:a16="http://schemas.microsoft.com/office/drawing/2014/main" xmlns="" id="{C9EBA412-5543-49E2-A82E-BED3D9F927C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54" y="10817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2" name="Freeform 161">
                <a:extLst>
                  <a:ext uri="{FF2B5EF4-FFF2-40B4-BE49-F238E27FC236}">
                    <a16:creationId xmlns:a16="http://schemas.microsoft.com/office/drawing/2014/main" xmlns="" id="{435080E0-83E0-4E07-BF8F-EBA3AC93E51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399" y="10727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3" name="Freeform 162">
                <a:extLst>
                  <a:ext uri="{FF2B5EF4-FFF2-40B4-BE49-F238E27FC236}">
                    <a16:creationId xmlns:a16="http://schemas.microsoft.com/office/drawing/2014/main" xmlns="" id="{318911E9-6E8F-4AD7-8207-E07055477C7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429" y="10652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4" name="Rectangle 163">
                <a:extLst>
                  <a:ext uri="{FF2B5EF4-FFF2-40B4-BE49-F238E27FC236}">
                    <a16:creationId xmlns:a16="http://schemas.microsoft.com/office/drawing/2014/main" xmlns="" id="{25E444F5-9CC5-4F9D-8EB7-1410FFFC43F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9" y="10591"/>
                <a:ext cx="15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5" name="Rectangle 164">
                <a:extLst>
                  <a:ext uri="{FF2B5EF4-FFF2-40B4-BE49-F238E27FC236}">
                    <a16:creationId xmlns:a16="http://schemas.microsoft.com/office/drawing/2014/main" xmlns="" id="{8B3A7CF8-C153-4684-B540-BC71465BE82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489" y="10606"/>
                <a:ext cx="15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6" name="Freeform 165">
                <a:extLst>
                  <a:ext uri="{FF2B5EF4-FFF2-40B4-BE49-F238E27FC236}">
                    <a16:creationId xmlns:a16="http://schemas.microsoft.com/office/drawing/2014/main" xmlns="" id="{284037B5-24BF-4F66-81B0-2320010147C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04" y="10516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7" name="Rectangle 166">
                <a:extLst>
                  <a:ext uri="{FF2B5EF4-FFF2-40B4-BE49-F238E27FC236}">
                    <a16:creationId xmlns:a16="http://schemas.microsoft.com/office/drawing/2014/main" xmlns="" id="{09183C64-C5F9-490B-8C41-177F03E778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564" y="10456"/>
                <a:ext cx="15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8" name="Freeform 167">
                <a:extLst>
                  <a:ext uri="{FF2B5EF4-FFF2-40B4-BE49-F238E27FC236}">
                    <a16:creationId xmlns:a16="http://schemas.microsoft.com/office/drawing/2014/main" xmlns="" id="{18814D10-2E86-46EA-930B-ECE028613E3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49" y="10456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29" name="Freeform 168">
                <a:extLst>
                  <a:ext uri="{FF2B5EF4-FFF2-40B4-BE49-F238E27FC236}">
                    <a16:creationId xmlns:a16="http://schemas.microsoft.com/office/drawing/2014/main" xmlns="" id="{4F720155-2445-4D01-82E6-2E3DF0FFD66F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594" y="10381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0" name="Rectangle 169">
                <a:extLst>
                  <a:ext uri="{FF2B5EF4-FFF2-40B4-BE49-F238E27FC236}">
                    <a16:creationId xmlns:a16="http://schemas.microsoft.com/office/drawing/2014/main" xmlns="" id="{1B5327A7-0C3D-45AE-B653-6B2FAF2EC5F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3654" y="10321"/>
                <a:ext cx="15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1" name="Freeform 170">
                <a:extLst>
                  <a:ext uri="{FF2B5EF4-FFF2-40B4-BE49-F238E27FC236}">
                    <a16:creationId xmlns:a16="http://schemas.microsoft.com/office/drawing/2014/main" xmlns="" id="{1BCDD094-8E04-4A93-881E-F08DE8F3D6E6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654" y="10306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2" name="Freeform 171">
                <a:extLst>
                  <a:ext uri="{FF2B5EF4-FFF2-40B4-BE49-F238E27FC236}">
                    <a16:creationId xmlns:a16="http://schemas.microsoft.com/office/drawing/2014/main" xmlns="" id="{BB1C60F7-6EB5-4055-AE86-40489D6E92E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14" y="10231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3" name="Freeform 172">
                <a:extLst>
                  <a:ext uri="{FF2B5EF4-FFF2-40B4-BE49-F238E27FC236}">
                    <a16:creationId xmlns:a16="http://schemas.microsoft.com/office/drawing/2014/main" xmlns="" id="{2F09E367-1B99-41E7-A30B-67451A4B7AD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759" y="10170"/>
                <a:ext cx="30" cy="46"/>
              </a:xfrm>
              <a:custGeom>
                <a:avLst/>
                <a:gdLst>
                  <a:gd name="T0" fmla="*/ 0 w 30"/>
                  <a:gd name="T1" fmla="*/ 30 h 46"/>
                  <a:gd name="T2" fmla="*/ 15 w 30"/>
                  <a:gd name="T3" fmla="*/ 0 h 46"/>
                  <a:gd name="T4" fmla="*/ 30 w 30"/>
                  <a:gd name="T5" fmla="*/ 15 h 46"/>
                  <a:gd name="T6" fmla="*/ 15 w 30"/>
                  <a:gd name="T7" fmla="*/ 46 h 46"/>
                  <a:gd name="T8" fmla="*/ 0 w 30"/>
                  <a:gd name="T9" fmla="*/ 30 h 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6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6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4" name="Freeform 173">
                <a:extLst>
                  <a:ext uri="{FF2B5EF4-FFF2-40B4-BE49-F238E27FC236}">
                    <a16:creationId xmlns:a16="http://schemas.microsoft.com/office/drawing/2014/main" xmlns="" id="{79AD3C10-D3F8-4E01-A413-748FE258FD7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04" y="10095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5" name="Freeform 174">
                <a:extLst>
                  <a:ext uri="{FF2B5EF4-FFF2-40B4-BE49-F238E27FC236}">
                    <a16:creationId xmlns:a16="http://schemas.microsoft.com/office/drawing/2014/main" xmlns="" id="{5F6961CA-BC3B-4101-B4E5-50C0CE8B1EBA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19" y="10095"/>
                <a:ext cx="30" cy="45"/>
              </a:xfrm>
              <a:custGeom>
                <a:avLst/>
                <a:gdLst>
                  <a:gd name="T0" fmla="*/ 0 w 30"/>
                  <a:gd name="T1" fmla="*/ 30 h 45"/>
                  <a:gd name="T2" fmla="*/ 15 w 30"/>
                  <a:gd name="T3" fmla="*/ 0 h 45"/>
                  <a:gd name="T4" fmla="*/ 30 w 30"/>
                  <a:gd name="T5" fmla="*/ 15 h 45"/>
                  <a:gd name="T6" fmla="*/ 15 w 30"/>
                  <a:gd name="T7" fmla="*/ 45 h 45"/>
                  <a:gd name="T8" fmla="*/ 0 w 30"/>
                  <a:gd name="T9" fmla="*/ 30 h 4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30" h="45">
                    <a:moveTo>
                      <a:pt x="0" y="30"/>
                    </a:moveTo>
                    <a:lnTo>
                      <a:pt x="15" y="0"/>
                    </a:lnTo>
                    <a:lnTo>
                      <a:pt x="30" y="15"/>
                    </a:lnTo>
                    <a:lnTo>
                      <a:pt x="15" y="45"/>
                    </a:lnTo>
                    <a:lnTo>
                      <a:pt x="0" y="30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6" name="Freeform 175">
                <a:extLst>
                  <a:ext uri="{FF2B5EF4-FFF2-40B4-BE49-F238E27FC236}">
                    <a16:creationId xmlns:a16="http://schemas.microsoft.com/office/drawing/2014/main" xmlns="" id="{B43E5EC7-A28D-4F63-A921-C5FC8DB545B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864" y="10035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7" name="Freeform 176">
                <a:extLst>
                  <a:ext uri="{FF2B5EF4-FFF2-40B4-BE49-F238E27FC236}">
                    <a16:creationId xmlns:a16="http://schemas.microsoft.com/office/drawing/2014/main" xmlns="" id="{33346419-F1D9-4A04-95F3-73D99949070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09" y="10005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8" name="Freeform 177">
                <a:extLst>
                  <a:ext uri="{FF2B5EF4-FFF2-40B4-BE49-F238E27FC236}">
                    <a16:creationId xmlns:a16="http://schemas.microsoft.com/office/drawing/2014/main" xmlns="" id="{41653FFD-B62B-4EB6-9C08-856B12A9E76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84" y="9945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39" name="Freeform 178">
                <a:extLst>
                  <a:ext uri="{FF2B5EF4-FFF2-40B4-BE49-F238E27FC236}">
                    <a16:creationId xmlns:a16="http://schemas.microsoft.com/office/drawing/2014/main" xmlns="" id="{82AAC53A-9B28-4A41-ACB7-DC96C0F1663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3969" y="9945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0" name="Freeform 179">
                <a:extLst>
                  <a:ext uri="{FF2B5EF4-FFF2-40B4-BE49-F238E27FC236}">
                    <a16:creationId xmlns:a16="http://schemas.microsoft.com/office/drawing/2014/main" xmlns="" id="{55DDA7AE-B288-41B5-A63F-DA69ECC3462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044" y="9900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1" name="Freeform 180">
                <a:extLst>
                  <a:ext uri="{FF2B5EF4-FFF2-40B4-BE49-F238E27FC236}">
                    <a16:creationId xmlns:a16="http://schemas.microsoft.com/office/drawing/2014/main" xmlns="" id="{0E2FE856-41AB-456C-90AA-1E292A3EB58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04" y="9855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2" name="Freeform 181">
                <a:extLst>
                  <a:ext uri="{FF2B5EF4-FFF2-40B4-BE49-F238E27FC236}">
                    <a16:creationId xmlns:a16="http://schemas.microsoft.com/office/drawing/2014/main" xmlns="" id="{6DA44AA8-0F3E-4522-9570-D1EEFDDEB5A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164" y="9810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3" name="Freeform 182">
                <a:extLst>
                  <a:ext uri="{FF2B5EF4-FFF2-40B4-BE49-F238E27FC236}">
                    <a16:creationId xmlns:a16="http://schemas.microsoft.com/office/drawing/2014/main" xmlns="" id="{FDF1FB9A-5E14-433A-8E1C-79044EEDBD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39" y="9764"/>
                <a:ext cx="45" cy="31"/>
              </a:xfrm>
              <a:custGeom>
                <a:avLst/>
                <a:gdLst>
                  <a:gd name="T0" fmla="*/ 0 w 45"/>
                  <a:gd name="T1" fmla="*/ 16 h 31"/>
                  <a:gd name="T2" fmla="*/ 30 w 45"/>
                  <a:gd name="T3" fmla="*/ 0 h 31"/>
                  <a:gd name="T4" fmla="*/ 45 w 45"/>
                  <a:gd name="T5" fmla="*/ 16 h 31"/>
                  <a:gd name="T6" fmla="*/ 15 w 45"/>
                  <a:gd name="T7" fmla="*/ 31 h 31"/>
                  <a:gd name="T8" fmla="*/ 0 w 45"/>
                  <a:gd name="T9" fmla="*/ 16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1">
                    <a:moveTo>
                      <a:pt x="0" y="16"/>
                    </a:moveTo>
                    <a:lnTo>
                      <a:pt x="30" y="0"/>
                    </a:lnTo>
                    <a:lnTo>
                      <a:pt x="45" y="16"/>
                    </a:lnTo>
                    <a:lnTo>
                      <a:pt x="15" y="31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4" name="Freeform 183">
                <a:extLst>
                  <a:ext uri="{FF2B5EF4-FFF2-40B4-BE49-F238E27FC236}">
                    <a16:creationId xmlns:a16="http://schemas.microsoft.com/office/drawing/2014/main" xmlns="" id="{6CD54BD2-4871-48EB-8833-2DCEE8E6AC8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299" y="9719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5" name="Rectangle 184">
                <a:extLst>
                  <a:ext uri="{FF2B5EF4-FFF2-40B4-BE49-F238E27FC236}">
                    <a16:creationId xmlns:a16="http://schemas.microsoft.com/office/drawing/2014/main" xmlns="" id="{41362B6F-1430-40B0-AB5D-13850E61A301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404" y="9689"/>
                <a:ext cx="15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6" name="Freeform 185">
                <a:extLst>
                  <a:ext uri="{FF2B5EF4-FFF2-40B4-BE49-F238E27FC236}">
                    <a16:creationId xmlns:a16="http://schemas.microsoft.com/office/drawing/2014/main" xmlns="" id="{2853A961-F218-42CE-836E-61B8903A0B13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4" y="9644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7" name="Freeform 186">
                <a:extLst>
                  <a:ext uri="{FF2B5EF4-FFF2-40B4-BE49-F238E27FC236}">
                    <a16:creationId xmlns:a16="http://schemas.microsoft.com/office/drawing/2014/main" xmlns="" id="{ED0B8B1B-945A-44D9-8600-A0EABAE2268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464" y="9629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8" name="Rectangle 187">
                <a:extLst>
                  <a:ext uri="{FF2B5EF4-FFF2-40B4-BE49-F238E27FC236}">
                    <a16:creationId xmlns:a16="http://schemas.microsoft.com/office/drawing/2014/main" xmlns="" id="{AF6DFFDD-C8F3-4EBF-AD96-D34D56E192B9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569" y="9599"/>
                <a:ext cx="15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49" name="Freeform 188">
                <a:extLst>
                  <a:ext uri="{FF2B5EF4-FFF2-40B4-BE49-F238E27FC236}">
                    <a16:creationId xmlns:a16="http://schemas.microsoft.com/office/drawing/2014/main" xmlns="" id="{8D6A0D15-D8FC-4DFD-88E1-327EF43737B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29" y="9554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0" name="Freeform 189">
                <a:extLst>
                  <a:ext uri="{FF2B5EF4-FFF2-40B4-BE49-F238E27FC236}">
                    <a16:creationId xmlns:a16="http://schemas.microsoft.com/office/drawing/2014/main" xmlns="" id="{8ECECCE6-87A3-41E8-AE66-C8419D70911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644" y="9539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1" name="Rectangle 190">
                <a:extLst>
                  <a:ext uri="{FF2B5EF4-FFF2-40B4-BE49-F238E27FC236}">
                    <a16:creationId xmlns:a16="http://schemas.microsoft.com/office/drawing/2014/main" xmlns="" id="{7C33DCBB-4A25-4B97-A3FD-AE98F14175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749" y="9509"/>
                <a:ext cx="15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2" name="Freeform 191">
                <a:extLst>
                  <a:ext uri="{FF2B5EF4-FFF2-40B4-BE49-F238E27FC236}">
                    <a16:creationId xmlns:a16="http://schemas.microsoft.com/office/drawing/2014/main" xmlns="" id="{C12696E1-4AC7-4D0D-B228-6F02A16848C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09" y="9464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3" name="Freeform 192">
                <a:extLst>
                  <a:ext uri="{FF2B5EF4-FFF2-40B4-BE49-F238E27FC236}">
                    <a16:creationId xmlns:a16="http://schemas.microsoft.com/office/drawing/2014/main" xmlns="" id="{7513FE2B-EEC4-406B-B9FE-4159C56C4359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899" y="9419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15 w 45"/>
                  <a:gd name="T3" fmla="*/ 0 h 30"/>
                  <a:gd name="T4" fmla="*/ 45 w 45"/>
                  <a:gd name="T5" fmla="*/ 15 h 30"/>
                  <a:gd name="T6" fmla="*/ 30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15" y="0"/>
                    </a:lnTo>
                    <a:lnTo>
                      <a:pt x="45" y="15"/>
                    </a:lnTo>
                    <a:lnTo>
                      <a:pt x="30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4" name="Rectangle 193">
                <a:extLst>
                  <a:ext uri="{FF2B5EF4-FFF2-40B4-BE49-F238E27FC236}">
                    <a16:creationId xmlns:a16="http://schemas.microsoft.com/office/drawing/2014/main" xmlns="" id="{D7F15831-6B16-49F3-BCA4-FB9D5094AF8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4989" y="9404"/>
                <a:ext cx="15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5" name="Freeform 194">
                <a:extLst>
                  <a:ext uri="{FF2B5EF4-FFF2-40B4-BE49-F238E27FC236}">
                    <a16:creationId xmlns:a16="http://schemas.microsoft.com/office/drawing/2014/main" xmlns="" id="{5917D30D-236D-437D-A8F1-57C4C1FA4C7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4989" y="9389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6" name="Freeform 195">
                <a:extLst>
                  <a:ext uri="{FF2B5EF4-FFF2-40B4-BE49-F238E27FC236}">
                    <a16:creationId xmlns:a16="http://schemas.microsoft.com/office/drawing/2014/main" xmlns="" id="{A3A707A1-545F-4B10-8461-B6A5AAC489A4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079" y="9359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7" name="Freeform 196">
                <a:extLst>
                  <a:ext uri="{FF2B5EF4-FFF2-40B4-BE49-F238E27FC236}">
                    <a16:creationId xmlns:a16="http://schemas.microsoft.com/office/drawing/2014/main" xmlns="" id="{4520A14A-59C9-4967-BE4D-0E15F5703A1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169" y="9328"/>
                <a:ext cx="45" cy="31"/>
              </a:xfrm>
              <a:custGeom>
                <a:avLst/>
                <a:gdLst>
                  <a:gd name="T0" fmla="*/ 0 w 45"/>
                  <a:gd name="T1" fmla="*/ 16 h 31"/>
                  <a:gd name="T2" fmla="*/ 30 w 45"/>
                  <a:gd name="T3" fmla="*/ 0 h 31"/>
                  <a:gd name="T4" fmla="*/ 45 w 45"/>
                  <a:gd name="T5" fmla="*/ 16 h 31"/>
                  <a:gd name="T6" fmla="*/ 15 w 45"/>
                  <a:gd name="T7" fmla="*/ 31 h 31"/>
                  <a:gd name="T8" fmla="*/ 0 w 45"/>
                  <a:gd name="T9" fmla="*/ 16 h 3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1">
                    <a:moveTo>
                      <a:pt x="0" y="16"/>
                    </a:moveTo>
                    <a:lnTo>
                      <a:pt x="30" y="0"/>
                    </a:lnTo>
                    <a:lnTo>
                      <a:pt x="45" y="16"/>
                    </a:lnTo>
                    <a:lnTo>
                      <a:pt x="15" y="31"/>
                    </a:lnTo>
                    <a:lnTo>
                      <a:pt x="0" y="16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8" name="Rectangle 197">
                <a:extLst>
                  <a:ext uri="{FF2B5EF4-FFF2-40B4-BE49-F238E27FC236}">
                    <a16:creationId xmlns:a16="http://schemas.microsoft.com/office/drawing/2014/main" xmlns="" id="{72F102E5-4E54-4689-9A0F-8BF41B4228B6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274" y="931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59" name="Rectangle 198">
                <a:extLst>
                  <a:ext uri="{FF2B5EF4-FFF2-40B4-BE49-F238E27FC236}">
                    <a16:creationId xmlns:a16="http://schemas.microsoft.com/office/drawing/2014/main" xmlns="" id="{E992C355-F968-4839-AE99-E958E78B68D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334" y="9298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0" name="Rectangle 199">
                <a:extLst>
                  <a:ext uri="{FF2B5EF4-FFF2-40B4-BE49-F238E27FC236}">
                    <a16:creationId xmlns:a16="http://schemas.microsoft.com/office/drawing/2014/main" xmlns="" id="{A0B54C92-43E3-4400-B4ED-268F3BC17573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424" y="928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1" name="Freeform 200">
                <a:extLst>
                  <a:ext uri="{FF2B5EF4-FFF2-40B4-BE49-F238E27FC236}">
                    <a16:creationId xmlns:a16="http://schemas.microsoft.com/office/drawing/2014/main" xmlns="" id="{21659EFD-4143-4913-AB32-2A4888AB8B3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499" y="9253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2" name="Freeform 201">
                <a:extLst>
                  <a:ext uri="{FF2B5EF4-FFF2-40B4-BE49-F238E27FC236}">
                    <a16:creationId xmlns:a16="http://schemas.microsoft.com/office/drawing/2014/main" xmlns="" id="{77C5ABB4-0A2B-4600-89BA-C7C0A49741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589" y="9238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3" name="Freeform 202">
                <a:extLst>
                  <a:ext uri="{FF2B5EF4-FFF2-40B4-BE49-F238E27FC236}">
                    <a16:creationId xmlns:a16="http://schemas.microsoft.com/office/drawing/2014/main" xmlns="" id="{BEF06372-0BA5-4146-829B-C0FAC84FDB30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649" y="9223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4" name="Rectangle 203">
                <a:extLst>
                  <a:ext uri="{FF2B5EF4-FFF2-40B4-BE49-F238E27FC236}">
                    <a16:creationId xmlns:a16="http://schemas.microsoft.com/office/drawing/2014/main" xmlns="" id="{42BE27FF-9DD2-4C80-A65D-42313A90910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754" y="9208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5" name="Freeform 204">
                <a:extLst>
                  <a:ext uri="{FF2B5EF4-FFF2-40B4-BE49-F238E27FC236}">
                    <a16:creationId xmlns:a16="http://schemas.microsoft.com/office/drawing/2014/main" xmlns="" id="{FB7DB3EA-B17E-48BA-A478-2BB6E25884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829" y="9178"/>
                <a:ext cx="45" cy="30"/>
              </a:xfrm>
              <a:custGeom>
                <a:avLst/>
                <a:gdLst>
                  <a:gd name="T0" fmla="*/ 0 w 45"/>
                  <a:gd name="T1" fmla="*/ 15 h 30"/>
                  <a:gd name="T2" fmla="*/ 30 w 45"/>
                  <a:gd name="T3" fmla="*/ 0 h 30"/>
                  <a:gd name="T4" fmla="*/ 45 w 45"/>
                  <a:gd name="T5" fmla="*/ 15 h 30"/>
                  <a:gd name="T6" fmla="*/ 15 w 45"/>
                  <a:gd name="T7" fmla="*/ 30 h 30"/>
                  <a:gd name="T8" fmla="*/ 0 w 45"/>
                  <a:gd name="T9" fmla="*/ 15 h 30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5" h="30">
                    <a:moveTo>
                      <a:pt x="0" y="15"/>
                    </a:moveTo>
                    <a:lnTo>
                      <a:pt x="30" y="0"/>
                    </a:lnTo>
                    <a:lnTo>
                      <a:pt x="45" y="15"/>
                    </a:lnTo>
                    <a:lnTo>
                      <a:pt x="15" y="30"/>
                    </a:lnTo>
                    <a:lnTo>
                      <a:pt x="0" y="15"/>
                    </a:lnTo>
                    <a:close/>
                  </a:path>
                </a:pathLst>
              </a:cu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6" name="Rectangle 205">
                <a:extLst>
                  <a:ext uri="{FF2B5EF4-FFF2-40B4-BE49-F238E27FC236}">
                    <a16:creationId xmlns:a16="http://schemas.microsoft.com/office/drawing/2014/main" xmlns="" id="{1B3F7D34-5C20-4923-84C6-8EC3831E0A3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5934" y="916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7" name="Rectangle 206">
                <a:extLst>
                  <a:ext uri="{FF2B5EF4-FFF2-40B4-BE49-F238E27FC236}">
                    <a16:creationId xmlns:a16="http://schemas.microsoft.com/office/drawing/2014/main" xmlns="" id="{9731266A-C3C8-4BDC-8B61-63D860A452D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09" y="9148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8" name="Rectangle 207">
                <a:extLst>
                  <a:ext uri="{FF2B5EF4-FFF2-40B4-BE49-F238E27FC236}">
                    <a16:creationId xmlns:a16="http://schemas.microsoft.com/office/drawing/2014/main" xmlns="" id="{5B4AD8B4-35F4-4CD6-A9E8-5CD7A5B07D84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099" y="913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69" name="Rectangle 208">
                <a:extLst>
                  <a:ext uri="{FF2B5EF4-FFF2-40B4-BE49-F238E27FC236}">
                    <a16:creationId xmlns:a16="http://schemas.microsoft.com/office/drawing/2014/main" xmlns="" id="{FA5C81F2-DA5F-43D2-9EA5-3650705C7E0F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189" y="913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0" name="Rectangle 209">
                <a:extLst>
                  <a:ext uri="{FF2B5EF4-FFF2-40B4-BE49-F238E27FC236}">
                    <a16:creationId xmlns:a16="http://schemas.microsoft.com/office/drawing/2014/main" xmlns="" id="{CD1E2F83-1229-4773-BB97-4B640F18139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279" y="9118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1" name="Rectangle 210">
                <a:extLst>
                  <a:ext uri="{FF2B5EF4-FFF2-40B4-BE49-F238E27FC236}">
                    <a16:creationId xmlns:a16="http://schemas.microsoft.com/office/drawing/2014/main" xmlns="" id="{8990FD32-6D51-4103-9954-8AFBDB4AE0F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339" y="9118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2" name="Rectangle 211">
                <a:extLst>
                  <a:ext uri="{FF2B5EF4-FFF2-40B4-BE49-F238E27FC236}">
                    <a16:creationId xmlns:a16="http://schemas.microsoft.com/office/drawing/2014/main" xmlns="" id="{7B53F008-BCFE-4FE0-A39A-9C3F44567640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429" y="910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3" name="Rectangle 212">
                <a:extLst>
                  <a:ext uri="{FF2B5EF4-FFF2-40B4-BE49-F238E27FC236}">
                    <a16:creationId xmlns:a16="http://schemas.microsoft.com/office/drawing/2014/main" xmlns="" id="{244ADE86-EC24-4C21-94B2-D85FCE74C70C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519" y="910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4" name="Rectangle 213">
                <a:extLst>
                  <a:ext uri="{FF2B5EF4-FFF2-40B4-BE49-F238E27FC236}">
                    <a16:creationId xmlns:a16="http://schemas.microsoft.com/office/drawing/2014/main" xmlns="" id="{23525A1B-303B-4274-9BB1-A7A3400C599B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09" y="9088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5" name="Rectangle 214">
                <a:extLst>
                  <a:ext uri="{FF2B5EF4-FFF2-40B4-BE49-F238E27FC236}">
                    <a16:creationId xmlns:a16="http://schemas.microsoft.com/office/drawing/2014/main" xmlns="" id="{F57E6D54-F778-4AD9-ACF8-C41191A73E6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669" y="9088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6" name="Rectangle 215">
                <a:extLst>
                  <a:ext uri="{FF2B5EF4-FFF2-40B4-BE49-F238E27FC236}">
                    <a16:creationId xmlns:a16="http://schemas.microsoft.com/office/drawing/2014/main" xmlns="" id="{4220E322-F9ED-4175-91C2-886DA8D8375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759" y="907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7" name="Rectangle 216">
                <a:extLst>
                  <a:ext uri="{FF2B5EF4-FFF2-40B4-BE49-F238E27FC236}">
                    <a16:creationId xmlns:a16="http://schemas.microsoft.com/office/drawing/2014/main" xmlns="" id="{4C698BBB-AFD8-4B8E-9501-0AE19CA49E12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849" y="9058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8" name="Rectangle 217">
                <a:extLst>
                  <a:ext uri="{FF2B5EF4-FFF2-40B4-BE49-F238E27FC236}">
                    <a16:creationId xmlns:a16="http://schemas.microsoft.com/office/drawing/2014/main" xmlns="" id="{3DE90925-020A-4ED6-AA89-B4E2AC828C3D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39" y="904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79" name="Rectangle 218">
                <a:extLst>
                  <a:ext uri="{FF2B5EF4-FFF2-40B4-BE49-F238E27FC236}">
                    <a16:creationId xmlns:a16="http://schemas.microsoft.com/office/drawing/2014/main" xmlns="" id="{0117984B-F070-45F3-BE65-8FED40F488D8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6999" y="9043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  <p:sp>
            <p:nvSpPr>
              <p:cNvPr id="780" name="Rectangle 219">
                <a:extLst>
                  <a:ext uri="{FF2B5EF4-FFF2-40B4-BE49-F238E27FC236}">
                    <a16:creationId xmlns:a16="http://schemas.microsoft.com/office/drawing/2014/main" xmlns="" id="{C2980D0A-44DD-4209-9694-C4F01BE65D8A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7089" y="9028"/>
                <a:ext cx="30" cy="15"/>
              </a:xfrm>
              <a:prstGeom prst="rect">
                <a:avLst/>
              </a:prstGeom>
              <a:solidFill>
                <a:srgbClr val="0000FF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xmlns="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endParaRPr lang="ru-RU"/>
              </a:p>
            </p:txBody>
          </p:sp>
        </p:grpSp>
        <p:sp>
          <p:nvSpPr>
            <p:cNvPr id="542" name="Rectangle 220">
              <a:extLst>
                <a:ext uri="{FF2B5EF4-FFF2-40B4-BE49-F238E27FC236}">
                  <a16:creationId xmlns:a16="http://schemas.microsoft.com/office/drawing/2014/main" xmlns="" id="{FC1A046F-4017-474C-A2AD-FE34CCB20FD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291" y="8051"/>
              <a:ext cx="26" cy="1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43" name="Rectangle 221">
              <a:extLst>
                <a:ext uri="{FF2B5EF4-FFF2-40B4-BE49-F238E27FC236}">
                  <a16:creationId xmlns:a16="http://schemas.microsoft.com/office/drawing/2014/main" xmlns="" id="{9C5DE186-53B0-47E5-B1A8-8AB1D2A7C9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368" y="8051"/>
              <a:ext cx="26" cy="1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44" name="Rectangle 222">
              <a:extLst>
                <a:ext uri="{FF2B5EF4-FFF2-40B4-BE49-F238E27FC236}">
                  <a16:creationId xmlns:a16="http://schemas.microsoft.com/office/drawing/2014/main" xmlns="" id="{7B7BFE9B-155C-462B-A86B-205D6C7C32A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44" y="8041"/>
              <a:ext cx="26" cy="1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45" name="Rectangle 223">
              <a:extLst>
                <a:ext uri="{FF2B5EF4-FFF2-40B4-BE49-F238E27FC236}">
                  <a16:creationId xmlns:a16="http://schemas.microsoft.com/office/drawing/2014/main" xmlns="" id="{8B8F70BE-15A4-4964-8E6B-700D1809F3D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495" y="8041"/>
              <a:ext cx="25" cy="1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46" name="Rectangle 224">
              <a:extLst>
                <a:ext uri="{FF2B5EF4-FFF2-40B4-BE49-F238E27FC236}">
                  <a16:creationId xmlns:a16="http://schemas.microsoft.com/office/drawing/2014/main" xmlns="" id="{894D8081-2D23-4C56-806D-7989687965A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7928" y="8012"/>
              <a:ext cx="26" cy="1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47" name="Rectangle 225">
              <a:extLst>
                <a:ext uri="{FF2B5EF4-FFF2-40B4-BE49-F238E27FC236}">
                  <a16:creationId xmlns:a16="http://schemas.microsoft.com/office/drawing/2014/main" xmlns="" id="{735CB958-0CAD-496E-B90E-A350BAA291C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04" y="8012"/>
              <a:ext cx="26" cy="1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48" name="Rectangle 226">
              <a:extLst>
                <a:ext uri="{FF2B5EF4-FFF2-40B4-BE49-F238E27FC236}">
                  <a16:creationId xmlns:a16="http://schemas.microsoft.com/office/drawing/2014/main" xmlns="" id="{0A1DD7FF-7E33-4145-A4B0-657F609CD74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068" y="8012"/>
              <a:ext cx="26" cy="1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49" name="Rectangle 227">
              <a:extLst>
                <a:ext uri="{FF2B5EF4-FFF2-40B4-BE49-F238E27FC236}">
                  <a16:creationId xmlns:a16="http://schemas.microsoft.com/office/drawing/2014/main" xmlns="" id="{45C4C3AC-CC3D-4CB8-BD27-35ED3287355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297" y="7992"/>
              <a:ext cx="26" cy="10"/>
            </a:xfrm>
            <a:prstGeom prst="rect">
              <a:avLst/>
            </a:prstGeom>
            <a:solidFill>
              <a:srgbClr val="0000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550" name="Line 228">
              <a:extLst>
                <a:ext uri="{FF2B5EF4-FFF2-40B4-BE49-F238E27FC236}">
                  <a16:creationId xmlns:a16="http://schemas.microsoft.com/office/drawing/2014/main" xmlns="" id="{364D2BA2-E3C3-4CBA-9AF4-F19CD8C79B8B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2951" y="10178"/>
              <a:ext cx="280" cy="4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51" name="Line 229">
              <a:extLst>
                <a:ext uri="{FF2B5EF4-FFF2-40B4-BE49-F238E27FC236}">
                  <a16:creationId xmlns:a16="http://schemas.microsoft.com/office/drawing/2014/main" xmlns="" id="{FD3731B1-FB92-4A06-9951-81F7E04228C9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231" y="9739"/>
              <a:ext cx="293" cy="43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52" name="Freeform 230">
              <a:extLst>
                <a:ext uri="{FF2B5EF4-FFF2-40B4-BE49-F238E27FC236}">
                  <a16:creationId xmlns:a16="http://schemas.microsoft.com/office/drawing/2014/main" xmlns="" id="{88F2ED56-2A88-494F-B7B5-E3F212007781}"/>
                </a:ext>
              </a:extLst>
            </p:cNvPr>
            <p:cNvSpPr>
              <a:spLocks/>
            </p:cNvSpPr>
            <p:nvPr/>
          </p:nvSpPr>
          <p:spPr bwMode="auto">
            <a:xfrm>
              <a:off x="3524" y="9299"/>
              <a:ext cx="280" cy="440"/>
            </a:xfrm>
            <a:custGeom>
              <a:avLst/>
              <a:gdLst>
                <a:gd name="T0" fmla="*/ 0 w 330"/>
                <a:gd name="T1" fmla="*/ 677 h 677"/>
                <a:gd name="T2" fmla="*/ 165 w 330"/>
                <a:gd name="T3" fmla="*/ 331 h 677"/>
                <a:gd name="T4" fmla="*/ 330 w 330"/>
                <a:gd name="T5" fmla="*/ 0 h 67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0" h="677">
                  <a:moveTo>
                    <a:pt x="0" y="677"/>
                  </a:moveTo>
                  <a:lnTo>
                    <a:pt x="165" y="331"/>
                  </a:lnTo>
                  <a:lnTo>
                    <a:pt x="33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53" name="Freeform 231">
              <a:extLst>
                <a:ext uri="{FF2B5EF4-FFF2-40B4-BE49-F238E27FC236}">
                  <a16:creationId xmlns:a16="http://schemas.microsoft.com/office/drawing/2014/main" xmlns="" id="{79FFCBE1-B80F-4C08-9A7F-8640E0F1F9A9}"/>
                </a:ext>
              </a:extLst>
            </p:cNvPr>
            <p:cNvSpPr>
              <a:spLocks/>
            </p:cNvSpPr>
            <p:nvPr/>
          </p:nvSpPr>
          <p:spPr bwMode="auto">
            <a:xfrm>
              <a:off x="3804" y="8881"/>
              <a:ext cx="280" cy="418"/>
            </a:xfrm>
            <a:custGeom>
              <a:avLst/>
              <a:gdLst>
                <a:gd name="T0" fmla="*/ 0 w 330"/>
                <a:gd name="T1" fmla="*/ 646 h 646"/>
                <a:gd name="T2" fmla="*/ 75 w 330"/>
                <a:gd name="T3" fmla="*/ 481 h 646"/>
                <a:gd name="T4" fmla="*/ 165 w 330"/>
                <a:gd name="T5" fmla="*/ 300 h 646"/>
                <a:gd name="T6" fmla="*/ 240 w 330"/>
                <a:gd name="T7" fmla="*/ 135 h 646"/>
                <a:gd name="T8" fmla="*/ 330 w 330"/>
                <a:gd name="T9" fmla="*/ 0 h 6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30" h="646">
                  <a:moveTo>
                    <a:pt x="0" y="646"/>
                  </a:moveTo>
                  <a:lnTo>
                    <a:pt x="75" y="481"/>
                  </a:lnTo>
                  <a:lnTo>
                    <a:pt x="165" y="300"/>
                  </a:lnTo>
                  <a:lnTo>
                    <a:pt x="240" y="135"/>
                  </a:lnTo>
                  <a:lnTo>
                    <a:pt x="33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54" name="Freeform 232">
              <a:extLst>
                <a:ext uri="{FF2B5EF4-FFF2-40B4-BE49-F238E27FC236}">
                  <a16:creationId xmlns:a16="http://schemas.microsoft.com/office/drawing/2014/main" xmlns="" id="{47F73E6B-8A29-43FC-AE94-E9AAD856BDA6}"/>
                </a:ext>
              </a:extLst>
            </p:cNvPr>
            <p:cNvSpPr>
              <a:spLocks/>
            </p:cNvSpPr>
            <p:nvPr/>
          </p:nvSpPr>
          <p:spPr bwMode="auto">
            <a:xfrm>
              <a:off x="4084" y="8647"/>
              <a:ext cx="293" cy="234"/>
            </a:xfrm>
            <a:custGeom>
              <a:avLst/>
              <a:gdLst>
                <a:gd name="T0" fmla="*/ 0 w 345"/>
                <a:gd name="T1" fmla="*/ 361 h 361"/>
                <a:gd name="T2" fmla="*/ 90 w 345"/>
                <a:gd name="T3" fmla="*/ 240 h 361"/>
                <a:gd name="T4" fmla="*/ 165 w 345"/>
                <a:gd name="T5" fmla="*/ 150 h 361"/>
                <a:gd name="T6" fmla="*/ 255 w 345"/>
                <a:gd name="T7" fmla="*/ 75 h 361"/>
                <a:gd name="T8" fmla="*/ 345 w 345"/>
                <a:gd name="T9" fmla="*/ 0 h 36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5" h="361">
                  <a:moveTo>
                    <a:pt x="0" y="361"/>
                  </a:moveTo>
                  <a:lnTo>
                    <a:pt x="90" y="240"/>
                  </a:lnTo>
                  <a:lnTo>
                    <a:pt x="165" y="150"/>
                  </a:lnTo>
                  <a:lnTo>
                    <a:pt x="255" y="75"/>
                  </a:lnTo>
                  <a:lnTo>
                    <a:pt x="34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55" name="Freeform 233">
              <a:extLst>
                <a:ext uri="{FF2B5EF4-FFF2-40B4-BE49-F238E27FC236}">
                  <a16:creationId xmlns:a16="http://schemas.microsoft.com/office/drawing/2014/main" xmlns="" id="{595B4DBA-FC13-4762-9722-6BDFE13385C9}"/>
                </a:ext>
              </a:extLst>
            </p:cNvPr>
            <p:cNvSpPr>
              <a:spLocks/>
            </p:cNvSpPr>
            <p:nvPr/>
          </p:nvSpPr>
          <p:spPr bwMode="auto">
            <a:xfrm>
              <a:off x="4377" y="8489"/>
              <a:ext cx="280" cy="158"/>
            </a:xfrm>
            <a:custGeom>
              <a:avLst/>
              <a:gdLst>
                <a:gd name="T0" fmla="*/ 0 w 330"/>
                <a:gd name="T1" fmla="*/ 241 h 241"/>
                <a:gd name="T2" fmla="*/ 165 w 330"/>
                <a:gd name="T3" fmla="*/ 106 h 241"/>
                <a:gd name="T4" fmla="*/ 330 w 330"/>
                <a:gd name="T5" fmla="*/ 0 h 24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0" h="241">
                  <a:moveTo>
                    <a:pt x="0" y="241"/>
                  </a:moveTo>
                  <a:lnTo>
                    <a:pt x="165" y="106"/>
                  </a:lnTo>
                  <a:lnTo>
                    <a:pt x="33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56" name="Freeform 234">
              <a:extLst>
                <a:ext uri="{FF2B5EF4-FFF2-40B4-BE49-F238E27FC236}">
                  <a16:creationId xmlns:a16="http://schemas.microsoft.com/office/drawing/2014/main" xmlns="" id="{0F468EAB-79C2-44B9-A3C3-7AAFEDF9F440}"/>
                </a:ext>
              </a:extLst>
            </p:cNvPr>
            <p:cNvSpPr>
              <a:spLocks/>
            </p:cNvSpPr>
            <p:nvPr/>
          </p:nvSpPr>
          <p:spPr bwMode="auto">
            <a:xfrm>
              <a:off x="4657" y="8373"/>
              <a:ext cx="280" cy="116"/>
            </a:xfrm>
            <a:custGeom>
              <a:avLst/>
              <a:gdLst>
                <a:gd name="T0" fmla="*/ 0 w 330"/>
                <a:gd name="T1" fmla="*/ 180 h 180"/>
                <a:gd name="T2" fmla="*/ 165 w 330"/>
                <a:gd name="T3" fmla="*/ 90 h 180"/>
                <a:gd name="T4" fmla="*/ 330 w 330"/>
                <a:gd name="T5" fmla="*/ 0 h 18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0" h="180">
                  <a:moveTo>
                    <a:pt x="0" y="180"/>
                  </a:moveTo>
                  <a:lnTo>
                    <a:pt x="165" y="90"/>
                  </a:lnTo>
                  <a:lnTo>
                    <a:pt x="33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57" name="Freeform 235">
              <a:extLst>
                <a:ext uri="{FF2B5EF4-FFF2-40B4-BE49-F238E27FC236}">
                  <a16:creationId xmlns:a16="http://schemas.microsoft.com/office/drawing/2014/main" xmlns="" id="{0F855F18-2D13-462C-A26F-87C92DC754E2}"/>
                </a:ext>
              </a:extLst>
            </p:cNvPr>
            <p:cNvSpPr>
              <a:spLocks/>
            </p:cNvSpPr>
            <p:nvPr/>
          </p:nvSpPr>
          <p:spPr bwMode="auto">
            <a:xfrm>
              <a:off x="4937" y="8275"/>
              <a:ext cx="292" cy="98"/>
            </a:xfrm>
            <a:custGeom>
              <a:avLst/>
              <a:gdLst>
                <a:gd name="T0" fmla="*/ 0 w 345"/>
                <a:gd name="T1" fmla="*/ 150 h 150"/>
                <a:gd name="T2" fmla="*/ 165 w 345"/>
                <a:gd name="T3" fmla="*/ 75 h 150"/>
                <a:gd name="T4" fmla="*/ 345 w 345"/>
                <a:gd name="T5" fmla="*/ 0 h 15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5" h="150">
                  <a:moveTo>
                    <a:pt x="0" y="150"/>
                  </a:moveTo>
                  <a:lnTo>
                    <a:pt x="165" y="75"/>
                  </a:lnTo>
                  <a:lnTo>
                    <a:pt x="34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58" name="Freeform 236">
              <a:extLst>
                <a:ext uri="{FF2B5EF4-FFF2-40B4-BE49-F238E27FC236}">
                  <a16:creationId xmlns:a16="http://schemas.microsoft.com/office/drawing/2014/main" xmlns="" id="{72FD0198-E871-4DCA-8368-489D36DB7508}"/>
                </a:ext>
              </a:extLst>
            </p:cNvPr>
            <p:cNvSpPr>
              <a:spLocks/>
            </p:cNvSpPr>
            <p:nvPr/>
          </p:nvSpPr>
          <p:spPr bwMode="auto">
            <a:xfrm>
              <a:off x="5229" y="8206"/>
              <a:ext cx="280" cy="69"/>
            </a:xfrm>
            <a:custGeom>
              <a:avLst/>
              <a:gdLst>
                <a:gd name="T0" fmla="*/ 0 w 330"/>
                <a:gd name="T1" fmla="*/ 106 h 106"/>
                <a:gd name="T2" fmla="*/ 165 w 330"/>
                <a:gd name="T3" fmla="*/ 45 h 106"/>
                <a:gd name="T4" fmla="*/ 330 w 330"/>
                <a:gd name="T5" fmla="*/ 0 h 1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0" h="106">
                  <a:moveTo>
                    <a:pt x="0" y="106"/>
                  </a:moveTo>
                  <a:lnTo>
                    <a:pt x="165" y="45"/>
                  </a:lnTo>
                  <a:lnTo>
                    <a:pt x="33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59" name="Freeform 237">
              <a:extLst>
                <a:ext uri="{FF2B5EF4-FFF2-40B4-BE49-F238E27FC236}">
                  <a16:creationId xmlns:a16="http://schemas.microsoft.com/office/drawing/2014/main" xmlns="" id="{A3E877CF-BFC5-4FB3-AE53-36F0F7ACE7A2}"/>
                </a:ext>
              </a:extLst>
            </p:cNvPr>
            <p:cNvSpPr>
              <a:spLocks/>
            </p:cNvSpPr>
            <p:nvPr/>
          </p:nvSpPr>
          <p:spPr bwMode="auto">
            <a:xfrm>
              <a:off x="5509" y="8158"/>
              <a:ext cx="281" cy="48"/>
            </a:xfrm>
            <a:custGeom>
              <a:avLst/>
              <a:gdLst>
                <a:gd name="T0" fmla="*/ 0 w 330"/>
                <a:gd name="T1" fmla="*/ 75 h 75"/>
                <a:gd name="T2" fmla="*/ 165 w 330"/>
                <a:gd name="T3" fmla="*/ 30 h 75"/>
                <a:gd name="T4" fmla="*/ 330 w 330"/>
                <a:gd name="T5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0" h="75">
                  <a:moveTo>
                    <a:pt x="0" y="75"/>
                  </a:moveTo>
                  <a:lnTo>
                    <a:pt x="165" y="30"/>
                  </a:lnTo>
                  <a:lnTo>
                    <a:pt x="33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sp>
          <p:nvSpPr>
            <p:cNvPr id="560" name="Freeform 238">
              <a:extLst>
                <a:ext uri="{FF2B5EF4-FFF2-40B4-BE49-F238E27FC236}">
                  <a16:creationId xmlns:a16="http://schemas.microsoft.com/office/drawing/2014/main" xmlns="" id="{14054A7E-AD0F-4B9D-AE7A-4AD342101B13}"/>
                </a:ext>
              </a:extLst>
            </p:cNvPr>
            <p:cNvSpPr>
              <a:spLocks/>
            </p:cNvSpPr>
            <p:nvPr/>
          </p:nvSpPr>
          <p:spPr bwMode="auto">
            <a:xfrm>
              <a:off x="5790" y="8109"/>
              <a:ext cx="292" cy="49"/>
            </a:xfrm>
            <a:custGeom>
              <a:avLst/>
              <a:gdLst>
                <a:gd name="T0" fmla="*/ 0 w 345"/>
                <a:gd name="T1" fmla="*/ 75 h 75"/>
                <a:gd name="T2" fmla="*/ 165 w 345"/>
                <a:gd name="T3" fmla="*/ 30 h 75"/>
                <a:gd name="T4" fmla="*/ 345 w 345"/>
                <a:gd name="T5" fmla="*/ 0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45" h="75">
                  <a:moveTo>
                    <a:pt x="0" y="75"/>
                  </a:moveTo>
                  <a:lnTo>
                    <a:pt x="165" y="30"/>
                  </a:lnTo>
                  <a:lnTo>
                    <a:pt x="345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561" name="Line 239">
              <a:extLst>
                <a:ext uri="{FF2B5EF4-FFF2-40B4-BE49-F238E27FC236}">
                  <a16:creationId xmlns:a16="http://schemas.microsoft.com/office/drawing/2014/main" xmlns="" id="{924BD0D1-86DC-4558-9198-47A596F12588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082" y="8080"/>
              <a:ext cx="280" cy="2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62" name="Line 240">
              <a:extLst>
                <a:ext uri="{FF2B5EF4-FFF2-40B4-BE49-F238E27FC236}">
                  <a16:creationId xmlns:a16="http://schemas.microsoft.com/office/drawing/2014/main" xmlns="" id="{C0D8189C-357C-4C57-9271-2E0CCF0C48CD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362" y="8061"/>
              <a:ext cx="280" cy="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63" name="Line 241">
              <a:extLst>
                <a:ext uri="{FF2B5EF4-FFF2-40B4-BE49-F238E27FC236}">
                  <a16:creationId xmlns:a16="http://schemas.microsoft.com/office/drawing/2014/main" xmlns="" id="{D07B9C65-7A2C-450D-947C-2718A0DEF6A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642" y="8041"/>
              <a:ext cx="280" cy="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64" name="Line 242">
              <a:extLst>
                <a:ext uri="{FF2B5EF4-FFF2-40B4-BE49-F238E27FC236}">
                  <a16:creationId xmlns:a16="http://schemas.microsoft.com/office/drawing/2014/main" xmlns="" id="{24C4A5AB-42E6-41CF-8044-B7844DF0CFFE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6922" y="8022"/>
              <a:ext cx="293" cy="1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65" name="Freeform 243">
              <a:extLst>
                <a:ext uri="{FF2B5EF4-FFF2-40B4-BE49-F238E27FC236}">
                  <a16:creationId xmlns:a16="http://schemas.microsoft.com/office/drawing/2014/main" xmlns="" id="{16BB25FC-D288-4327-BE58-BDD8157BB1DC}"/>
                </a:ext>
              </a:extLst>
            </p:cNvPr>
            <p:cNvSpPr>
              <a:spLocks/>
            </p:cNvSpPr>
            <p:nvPr/>
          </p:nvSpPr>
          <p:spPr bwMode="auto">
            <a:xfrm>
              <a:off x="7215" y="7992"/>
              <a:ext cx="280" cy="30"/>
            </a:xfrm>
            <a:custGeom>
              <a:avLst/>
              <a:gdLst>
                <a:gd name="T0" fmla="*/ 0 w 330"/>
                <a:gd name="T1" fmla="*/ 45 h 45"/>
                <a:gd name="T2" fmla="*/ 165 w 330"/>
                <a:gd name="T3" fmla="*/ 15 h 45"/>
                <a:gd name="T4" fmla="*/ 330 w 330"/>
                <a:gd name="T5" fmla="*/ 0 h 4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330" h="45">
                  <a:moveTo>
                    <a:pt x="0" y="45"/>
                  </a:moveTo>
                  <a:lnTo>
                    <a:pt x="165" y="15"/>
                  </a:lnTo>
                  <a:lnTo>
                    <a:pt x="330" y="0"/>
                  </a:lnTo>
                </a:path>
              </a:pathLst>
            </a:cu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endParaRPr lang="ru-RU"/>
            </a:p>
          </p:txBody>
        </p:sp>
        <p:cxnSp>
          <p:nvCxnSpPr>
            <p:cNvPr id="566" name="Line 244">
              <a:extLst>
                <a:ext uri="{FF2B5EF4-FFF2-40B4-BE49-F238E27FC236}">
                  <a16:creationId xmlns:a16="http://schemas.microsoft.com/office/drawing/2014/main" xmlns="" id="{B1668698-237B-487C-97B1-087DDDB5D977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495" y="7972"/>
              <a:ext cx="280" cy="2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67" name="Line 245">
              <a:extLst>
                <a:ext uri="{FF2B5EF4-FFF2-40B4-BE49-F238E27FC236}">
                  <a16:creationId xmlns:a16="http://schemas.microsoft.com/office/drawing/2014/main" xmlns="" id="{81F01D6E-558B-47CF-BAEA-CCA28796C2E2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7775" y="7962"/>
              <a:ext cx="293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68" name="Line 246">
              <a:extLst>
                <a:ext uri="{FF2B5EF4-FFF2-40B4-BE49-F238E27FC236}">
                  <a16:creationId xmlns:a16="http://schemas.microsoft.com/office/drawing/2014/main" xmlns="" id="{061536FC-71D0-48E1-927D-AAE5D240CE1C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8068" y="7953"/>
              <a:ext cx="280" cy="9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cxnSp>
          <p:nvCxnSpPr>
            <p:cNvPr id="569" name="Line 247">
              <a:extLst>
                <a:ext uri="{FF2B5EF4-FFF2-40B4-BE49-F238E27FC236}">
                  <a16:creationId xmlns:a16="http://schemas.microsoft.com/office/drawing/2014/main" xmlns="" id="{1B9E3EF7-CC4E-42B2-B98B-D3CC0E611331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8348" y="7943"/>
              <a:ext cx="280" cy="10"/>
            </a:xfrm>
            <a:prstGeom prst="line">
              <a:avLst/>
            </a:prstGeom>
            <a:noFill/>
            <a:ln w="9525">
              <a:solidFill>
                <a:srgbClr val="000000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</a:extLst>
          </p:spPr>
        </p:cxnSp>
        <p:sp>
          <p:nvSpPr>
            <p:cNvPr id="570" name="Rectangle 248">
              <a:extLst>
                <a:ext uri="{FF2B5EF4-FFF2-40B4-BE49-F238E27FC236}">
                  <a16:creationId xmlns:a16="http://schemas.microsoft.com/office/drawing/2014/main" xmlns="" id="{F163BB23-424B-43E7-BF48-CEFCB904B67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10488"/>
              <a:ext cx="112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 dirty="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0</a:t>
              </a:r>
              <a:endParaRPr lang="ru-RU" sz="1600" dirty="0"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  <p:sp>
          <p:nvSpPr>
            <p:cNvPr id="571" name="Rectangle 249">
              <a:extLst>
                <a:ext uri="{FF2B5EF4-FFF2-40B4-BE49-F238E27FC236}">
                  <a16:creationId xmlns:a16="http://schemas.microsoft.com/office/drawing/2014/main" xmlns="" id="{3C8FBCA3-F26F-4C80-8D40-49CF6C1EE70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10100"/>
              <a:ext cx="112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2</a:t>
              </a:r>
              <a:endParaRPr lang="ru-RU" sz="1600"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  <p:sp>
          <p:nvSpPr>
            <p:cNvPr id="572" name="Rectangle 250">
              <a:extLst>
                <a:ext uri="{FF2B5EF4-FFF2-40B4-BE49-F238E27FC236}">
                  <a16:creationId xmlns:a16="http://schemas.microsoft.com/office/drawing/2014/main" xmlns="" id="{A5452C79-62E7-4977-84D3-13D5D62ED4A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9661"/>
              <a:ext cx="112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4</a:t>
              </a:r>
              <a:endParaRPr lang="ru-RU" sz="1600"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  <p:sp>
          <p:nvSpPr>
            <p:cNvPr id="573" name="Rectangle 251">
              <a:extLst>
                <a:ext uri="{FF2B5EF4-FFF2-40B4-BE49-F238E27FC236}">
                  <a16:creationId xmlns:a16="http://schemas.microsoft.com/office/drawing/2014/main" xmlns="" id="{736E98A1-6D37-4BD2-A25A-E09004DE6F96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9221"/>
              <a:ext cx="112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6</a:t>
              </a:r>
              <a:endParaRPr lang="ru-RU" sz="1600"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  <p:sp>
          <p:nvSpPr>
            <p:cNvPr id="574" name="Rectangle 252">
              <a:extLst>
                <a:ext uri="{FF2B5EF4-FFF2-40B4-BE49-F238E27FC236}">
                  <a16:creationId xmlns:a16="http://schemas.microsoft.com/office/drawing/2014/main" xmlns="" id="{97E62173-6D0C-4F0C-A061-6034DCDFD7A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35" y="8772"/>
              <a:ext cx="112" cy="24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8</a:t>
              </a:r>
              <a:endParaRPr lang="ru-RU" sz="1600"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  <p:sp>
          <p:nvSpPr>
            <p:cNvPr id="575" name="Rectangle 253">
              <a:extLst>
                <a:ext uri="{FF2B5EF4-FFF2-40B4-BE49-F238E27FC236}">
                  <a16:creationId xmlns:a16="http://schemas.microsoft.com/office/drawing/2014/main" xmlns="" id="{C0924451-690F-4FBA-98D6-EC2D921559D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5" y="8334"/>
              <a:ext cx="223" cy="47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10</a:t>
              </a:r>
              <a:endParaRPr lang="ru-RU" sz="1600"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  <p:sp>
          <p:nvSpPr>
            <p:cNvPr id="576" name="Rectangle 254">
              <a:extLst>
                <a:ext uri="{FF2B5EF4-FFF2-40B4-BE49-F238E27FC236}">
                  <a16:creationId xmlns:a16="http://schemas.microsoft.com/office/drawing/2014/main" xmlns="" id="{0296705E-8B2C-42B8-A4A1-93BC8B5C84B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5" y="7895"/>
              <a:ext cx="223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 dirty="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12</a:t>
              </a:r>
              <a:endParaRPr lang="ru-RU" sz="1600" dirty="0"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  <p:sp>
          <p:nvSpPr>
            <p:cNvPr id="577" name="Rectangle 255">
              <a:extLst>
                <a:ext uri="{FF2B5EF4-FFF2-40B4-BE49-F238E27FC236}">
                  <a16:creationId xmlns:a16="http://schemas.microsoft.com/office/drawing/2014/main" xmlns="" id="{D71AE8BE-5D02-4217-B67B-C4FD579713C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5" y="7457"/>
              <a:ext cx="223" cy="47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14</a:t>
              </a:r>
              <a:endParaRPr lang="ru-RU" sz="1600"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  <p:sp>
          <p:nvSpPr>
            <p:cNvPr id="578" name="Rectangle 256">
              <a:extLst>
                <a:ext uri="{FF2B5EF4-FFF2-40B4-BE49-F238E27FC236}">
                  <a16:creationId xmlns:a16="http://schemas.microsoft.com/office/drawing/2014/main" xmlns="" id="{4E34CEF4-2CB1-4AE8-9751-7AE6C29B932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751" y="10673"/>
              <a:ext cx="112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 dirty="0">
                  <a:solidFill>
                    <a:srgbClr val="000000"/>
                  </a:solidFill>
                  <a:effectLst/>
                  <a:latin typeface="+mj-lt"/>
                  <a:ea typeface="Times New Roman" panose="02020603050405020304" pitchFamily="18" charset="0"/>
                </a:rPr>
                <a:t>1</a:t>
              </a:r>
              <a:endParaRPr lang="ru-RU" sz="1600" dirty="0">
                <a:effectLst/>
                <a:latin typeface="+mj-lt"/>
                <a:ea typeface="Times New Roman" panose="02020603050405020304" pitchFamily="18" charset="0"/>
              </a:endParaRPr>
            </a:p>
          </p:txBody>
        </p:sp>
        <p:sp>
          <p:nvSpPr>
            <p:cNvPr id="579" name="Rectangle 257">
              <a:extLst>
                <a:ext uri="{FF2B5EF4-FFF2-40B4-BE49-F238E27FC236}">
                  <a16:creationId xmlns:a16="http://schemas.microsoft.com/office/drawing/2014/main" xmlns="" id="{0CF666B7-F226-4490-968C-551CB88303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8148" y="10673"/>
              <a:ext cx="112" cy="23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0" tIns="0" rIns="0" bIns="0" anchor="t" anchorCtr="0">
              <a:noAutofit/>
            </a:bodyPr>
            <a:lstStyle/>
            <a:p>
              <a:r>
                <a:rPr lang="en-US" sz="1600" dirty="0">
                  <a:solidFill>
                    <a:srgbClr val="000000"/>
                  </a:solidFill>
                  <a:effectLst/>
                  <a:latin typeface="Times New Roman" panose="02020603050405020304" pitchFamily="18" charset="0"/>
                  <a:ea typeface="Times New Roman" panose="02020603050405020304" pitchFamily="18" charset="0"/>
                </a:rPr>
                <a:t>2</a:t>
              </a:r>
              <a:endPara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endParaRPr>
            </a:p>
          </p:txBody>
        </p:sp>
        <p:sp>
          <p:nvSpPr>
            <p:cNvPr id="580" name="Text Box 258">
              <a:extLst>
                <a:ext uri="{FF2B5EF4-FFF2-40B4-BE49-F238E27FC236}">
                  <a16:creationId xmlns:a16="http://schemas.microsoft.com/office/drawing/2014/main" xmlns="" id="{D70F11A9-6F5C-4E08-A6BB-541C7EFA6AD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8628" y="10502"/>
              <a:ext cx="715" cy="4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rot="0" vert="horz" wrap="square" lIns="91440" tIns="45720" rIns="91440" bIns="45720" anchor="t" anchorCtr="0" upright="1">
              <a:noAutofit/>
            </a:bodyPr>
            <a:lstStyle/>
            <a:p>
              <a:r>
                <a:rPr lang="ru-RU" sz="1600" dirty="0">
                  <a:effectLst/>
                  <a:latin typeface="+mj-lt"/>
                  <a:ea typeface="Times New Roman" panose="02020603050405020304" pitchFamily="18" charset="0"/>
                </a:rPr>
                <a:t> </a:t>
              </a:r>
              <a:r>
                <a:rPr lang="ru-RU" sz="1600" dirty="0">
                  <a:effectLst/>
                  <a:latin typeface="+mj-lt"/>
                  <a:ea typeface="Times New Roman" panose="02020603050405020304" pitchFamily="18" charset="0"/>
                  <a:sym typeface="Symbol" panose="05050102010706020507" pitchFamily="18" charset="2"/>
                </a:rPr>
                <a:t></a:t>
              </a:r>
              <a:r>
                <a:rPr lang="ru-RU" sz="1600" dirty="0">
                  <a:effectLst/>
                  <a:latin typeface="+mj-lt"/>
                  <a:ea typeface="Times New Roman" panose="02020603050405020304" pitchFamily="18" charset="0"/>
                </a:rPr>
                <a:t>, % </a:t>
              </a:r>
            </a:p>
          </p:txBody>
        </p:sp>
      </p:grpSp>
      <p:pic>
        <p:nvPicPr>
          <p:cNvPr id="6" name="Рисунок 5">
            <a:extLst>
              <a:ext uri="{FF2B5EF4-FFF2-40B4-BE49-F238E27FC236}">
                <a16:creationId xmlns:a16="http://schemas.microsoft.com/office/drawing/2014/main" xmlns="" id="{ED58C53C-9788-4F60-8EE4-B3D8131B9F62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l="9219" t="66187" r="2421" b="1"/>
          <a:stretch/>
        </p:blipFill>
        <p:spPr>
          <a:xfrm>
            <a:off x="887066" y="1547233"/>
            <a:ext cx="7470044" cy="405016"/>
          </a:xfrm>
          <a:prstGeom prst="rect">
            <a:avLst/>
          </a:prstGeom>
        </p:spPr>
      </p:pic>
      <p:sp>
        <p:nvSpPr>
          <p:cNvPr id="781" name="TextBox 780">
            <a:extLst>
              <a:ext uri="{FF2B5EF4-FFF2-40B4-BE49-F238E27FC236}">
                <a16:creationId xmlns:a16="http://schemas.microsoft.com/office/drawing/2014/main" xmlns="" id="{4B89FE8A-5ACC-47E5-A1B7-162E7E78BA53}"/>
              </a:ext>
            </a:extLst>
          </p:cNvPr>
          <p:cNvSpPr txBox="1"/>
          <p:nvPr/>
        </p:nvSpPr>
        <p:spPr>
          <a:xfrm>
            <a:off x="971600" y="620688"/>
            <a:ext cx="757242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>
                <a:effectLst/>
                <a:latin typeface="+mj-lt"/>
                <a:ea typeface="Times New Roman" panose="02020603050405020304" pitchFamily="18" charset="0"/>
              </a:rPr>
              <a:t>Развитие деформаций в бетоне призм при испытаниях на сжатие в различных возрастах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>
            <a:extLst>
              <a:ext uri="{FF2B5EF4-FFF2-40B4-BE49-F238E27FC236}">
                <a16:creationId xmlns:a16="http://schemas.microsoft.com/office/drawing/2014/main" xmlns="" id="{4FA7E2B1-E769-49BD-8D5E-61C26B962368}"/>
              </a:ext>
            </a:extLst>
          </p:cNvPr>
          <p:cNvSpPr txBox="1"/>
          <p:nvPr/>
        </p:nvSpPr>
        <p:spPr>
          <a:xfrm>
            <a:off x="3929058" y="714356"/>
            <a:ext cx="163711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800" b="1" dirty="0">
                <a:latin typeface="+mj-lt"/>
              </a:rPr>
              <a:t>ВЫВОДЫ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1000100" y="1714488"/>
            <a:ext cx="7429552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 smtClean="0"/>
              <a:t>Полученный бетон класса B15 с призменной прочностью 11,4 МПа и средней плотностью 1600 кг/м3 является эффективным материалом для применения в несущих и ограждающих железобетонных конструкциях. </a:t>
            </a:r>
            <a:endParaRPr lang="ru-RU" sz="2400" dirty="0" smtClean="0"/>
          </a:p>
          <a:p>
            <a:r>
              <a:rPr lang="ru-RU" sz="2400" dirty="0" smtClean="0"/>
              <a:t>При </a:t>
            </a:r>
            <a:r>
              <a:rPr lang="ru-RU" sz="2400" dirty="0" smtClean="0"/>
              <a:t>использовании неавтоклавного </a:t>
            </a:r>
            <a:r>
              <a:rPr lang="ru-RU" sz="2400" dirty="0" err="1" smtClean="0"/>
              <a:t>золопористого</a:t>
            </a:r>
            <a:r>
              <a:rPr lang="ru-RU" sz="2400" dirty="0" smtClean="0"/>
              <a:t> бетона вес конструкции может быть уменьшен на 40% по сравнению с элементами из тяжелого бетона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4170979474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1160</TotalTime>
  <Words>437</Words>
  <Application>Microsoft Office PowerPoint</Application>
  <PresentationFormat>Экран (4:3)</PresentationFormat>
  <Paragraphs>131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НЕАВТОКЛАВНЫЙ ЗОЛОНАПОЛНЕННЫЙ ПОРИСТЫЙ БЕТОН ДЛЯ НЕСУЩИХ И ОГРАЖДАЮЩИХ КОНСТРУКЦИЙ </vt:lpstr>
      <vt:lpstr>Слайд 2</vt:lpstr>
      <vt:lpstr>Экспериментальные исследования</vt:lpstr>
      <vt:lpstr>Слайд 4</vt:lpstr>
      <vt:lpstr>Слайд 5</vt:lpstr>
      <vt:lpstr>Слайд 6</vt:lpstr>
      <vt:lpstr>Прочностные и деформативные характеристики бетона при кратковременных испытаниях на сжатие бетонных кубов и призм</vt:lpstr>
      <vt:lpstr>Слайд 8</vt:lpstr>
      <vt:lpstr>Слайд 9</vt:lpstr>
      <vt:lpstr>Спасибо за внимание  БЕЛОВ Владимир Владимирович Куляев Павел Викторович   Тверской Государственный Технический Университет  170026, Россия, Тверь,                  наб. Аф. Никитина, 22 ТвГТУ Тел. : (4822) 78-22-69 E-mail: vladim-bel@yandex.ru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Илья</dc:creator>
  <cp:lastModifiedBy>Владимир</cp:lastModifiedBy>
  <cp:revision>110</cp:revision>
  <dcterms:created xsi:type="dcterms:W3CDTF">2013-03-31T17:10:54Z</dcterms:created>
  <dcterms:modified xsi:type="dcterms:W3CDTF">2021-05-15T14:55:15Z</dcterms:modified>
</cp:coreProperties>
</file>