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60" r:id="rId5"/>
    <p:sldId id="261" r:id="rId6"/>
    <p:sldId id="262"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15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249823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328466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3703210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161918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182452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3830DD4-F200-4042-ACE2-0833A821E2B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3786046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3830DD4-F200-4042-ACE2-0833A821E2B9}" type="datetimeFigureOut">
              <a:rPr lang="ru-RU" smtClean="0"/>
              <a:t>15.05.2021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658907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3830DD4-F200-4042-ACE2-0833A821E2B9}" type="datetimeFigureOut">
              <a:rPr lang="ru-RU" smtClean="0"/>
              <a:t>15.05.2021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2976680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3830DD4-F200-4042-ACE2-0833A821E2B9}" type="datetimeFigureOut">
              <a:rPr lang="ru-RU" smtClean="0"/>
              <a:t>15.05.2021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105358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3830DD4-F200-4042-ACE2-0833A821E2B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1533446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3830DD4-F200-4042-ACE2-0833A821E2B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9263C4-CD9B-410A-BB83-88A0C7D4FE4E}" type="slidenum">
              <a:rPr lang="ru-RU" smtClean="0"/>
              <a:t>‹#›</a:t>
            </a:fld>
            <a:endParaRPr lang="ru-RU"/>
          </a:p>
        </p:txBody>
      </p:sp>
    </p:spTree>
    <p:extLst>
      <p:ext uri="{BB962C8B-B14F-4D97-AF65-F5344CB8AC3E}">
        <p14:creationId xmlns:p14="http://schemas.microsoft.com/office/powerpoint/2010/main" val="3028451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30DD4-F200-4042-ACE2-0833A821E2B9}" type="datetimeFigureOut">
              <a:rPr lang="ru-RU" smtClean="0"/>
              <a:t>15.05.2021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263C4-CD9B-410A-BB83-88A0C7D4FE4E}" type="slidenum">
              <a:rPr lang="ru-RU" smtClean="0"/>
              <a:t>‹#›</a:t>
            </a:fld>
            <a:endParaRPr lang="ru-RU"/>
          </a:p>
        </p:txBody>
      </p:sp>
    </p:spTree>
    <p:extLst>
      <p:ext uri="{BB962C8B-B14F-4D97-AF65-F5344CB8AC3E}">
        <p14:creationId xmlns:p14="http://schemas.microsoft.com/office/powerpoint/2010/main" val="2093718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386498"/>
            <a:ext cx="9144000" cy="1256957"/>
          </a:xfrm>
        </p:spPr>
        <p:txBody>
          <a:bodyPr>
            <a:normAutofit/>
          </a:bodyPr>
          <a:lstStyle/>
          <a:p>
            <a:r>
              <a:rPr lang="en-US" sz="4000" dirty="0" smtClean="0">
                <a:latin typeface="Times New Roman" panose="02020603050405020304" pitchFamily="18" charset="0"/>
                <a:cs typeface="Times New Roman" panose="02020603050405020304" pitchFamily="18" charset="0"/>
              </a:rPr>
              <a:t>Sensor activity of titanium dioxide nanotubes in relation to acetone molecules </a:t>
            </a:r>
            <a:endParaRPr lang="ru-RU"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548379" y="5587738"/>
            <a:ext cx="9144000" cy="1270262"/>
          </a:xfrm>
        </p:spPr>
        <p:txBody>
          <a:bodyPr>
            <a:normAutofit/>
          </a:bodyPr>
          <a:lstStyle/>
          <a:p>
            <a:pPr algn="r"/>
            <a:r>
              <a:rPr lang="en-US" b="1" dirty="0" smtClean="0">
                <a:latin typeface="Times New Roman" panose="02020603050405020304" pitchFamily="18" charset="0"/>
                <a:cs typeface="Times New Roman" panose="02020603050405020304" pitchFamily="18" charset="0"/>
              </a:rPr>
              <a:t>V. </a:t>
            </a:r>
            <a:r>
              <a:rPr lang="en-US" b="1" dirty="0" err="1" smtClean="0">
                <a:latin typeface="Times New Roman" panose="02020603050405020304" pitchFamily="18" charset="0"/>
                <a:cs typeface="Times New Roman" panose="02020603050405020304" pitchFamily="18" charset="0"/>
              </a:rPr>
              <a:t>Zaporotskova</a:t>
            </a:r>
            <a:r>
              <a:rPr lang="en-US" b="1" dirty="0" smtClean="0">
                <a:latin typeface="Times New Roman" panose="02020603050405020304" pitchFamily="18" charset="0"/>
                <a:cs typeface="Times New Roman" panose="02020603050405020304" pitchFamily="18" charset="0"/>
              </a:rPr>
              <a:t>, D. E. </a:t>
            </a:r>
            <a:r>
              <a:rPr lang="en-US" b="1" dirty="0" err="1" smtClean="0">
                <a:latin typeface="Times New Roman" panose="02020603050405020304" pitchFamily="18" charset="0"/>
                <a:cs typeface="Times New Roman" panose="02020603050405020304" pitchFamily="18" charset="0"/>
              </a:rPr>
              <a:t>Vilkeeva</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and </a:t>
            </a:r>
            <a:r>
              <a:rPr lang="en-US" b="1" dirty="0" smtClean="0">
                <a:latin typeface="Times New Roman" panose="02020603050405020304" pitchFamily="18" charset="0"/>
                <a:cs typeface="Times New Roman" panose="02020603050405020304" pitchFamily="18" charset="0"/>
              </a:rPr>
              <a:t>L. S. </a:t>
            </a:r>
            <a:r>
              <a:rPr lang="en-US" b="1" dirty="0" err="1" smtClean="0">
                <a:latin typeface="Times New Roman" panose="02020603050405020304" pitchFamily="18" charset="0"/>
                <a:cs typeface="Times New Roman" panose="02020603050405020304" pitchFamily="18" charset="0"/>
              </a:rPr>
              <a:t>Elbakyan</a:t>
            </a:r>
            <a:endParaRPr lang="en-US" b="1" dirty="0" smtClean="0">
              <a:latin typeface="Times New Roman" panose="02020603050405020304" pitchFamily="18" charset="0"/>
              <a:cs typeface="Times New Roman" panose="02020603050405020304" pitchFamily="18" charset="0"/>
            </a:endParaRPr>
          </a:p>
          <a:p>
            <a:pPr algn="r"/>
            <a:r>
              <a:rPr lang="en-GB" dirty="0" smtClean="0">
                <a:latin typeface="Times New Roman" panose="02020603050405020304" pitchFamily="18" charset="0"/>
                <a:cs typeface="Times New Roman" panose="02020603050405020304" pitchFamily="18" charset="0"/>
              </a:rPr>
              <a:t>Volgograd </a:t>
            </a:r>
            <a:r>
              <a:rPr lang="en-GB" dirty="0">
                <a:latin typeface="Times New Roman" panose="02020603050405020304" pitchFamily="18" charset="0"/>
                <a:cs typeface="Times New Roman" panose="02020603050405020304" pitchFamily="18" charset="0"/>
              </a:rPr>
              <a:t>State University</a:t>
            </a:r>
            <a:endParaRPr lang="en-US" b="1" dirty="0" smtClean="0">
              <a:latin typeface="Times New Roman" panose="02020603050405020304" pitchFamily="18" charset="0"/>
              <a:cs typeface="Times New Roman" panose="02020603050405020304" pitchFamily="18" charset="0"/>
            </a:endParaRPr>
          </a:p>
          <a:p>
            <a:pPr algn="r"/>
            <a:endParaRPr lang="ru-RU" b="1" dirty="0"/>
          </a:p>
          <a:p>
            <a:endParaRPr lang="ru-RU" dirty="0"/>
          </a:p>
        </p:txBody>
      </p:sp>
      <p:pic>
        <p:nvPicPr>
          <p:cNvPr id="4" name="Рисунок 3" descr="C:\Users\User\Desktop\титан поверхность ацетон белый1.jpg"/>
          <p:cNvPicPr/>
          <p:nvPr/>
        </p:nvPicPr>
        <p:blipFill>
          <a:blip r:embed="rId2">
            <a:extLst>
              <a:ext uri="{28A0092B-C50C-407E-A947-70E740481C1C}">
                <a14:useLocalDpi xmlns:a14="http://schemas.microsoft.com/office/drawing/2010/main" val="0"/>
              </a:ext>
            </a:extLst>
          </a:blip>
          <a:srcRect l="25708" t="3244" r="33835" b="7974"/>
          <a:stretch>
            <a:fillRect/>
          </a:stretch>
        </p:blipFill>
        <p:spPr bwMode="auto">
          <a:xfrm rot="5400000">
            <a:off x="4307281" y="1329777"/>
            <a:ext cx="3234929" cy="4289196"/>
          </a:xfrm>
          <a:prstGeom prst="rect">
            <a:avLst/>
          </a:prstGeom>
          <a:noFill/>
          <a:ln>
            <a:noFill/>
          </a:ln>
        </p:spPr>
      </p:pic>
    </p:spTree>
    <p:extLst>
      <p:ext uri="{BB962C8B-B14F-4D97-AF65-F5344CB8AC3E}">
        <p14:creationId xmlns:p14="http://schemas.microsoft.com/office/powerpoint/2010/main" val="360192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90677"/>
          </a:xfrm>
        </p:spPr>
        <p:txBody>
          <a:bodyPr>
            <a:noAutofit/>
          </a:bodyPr>
          <a:lstStyle/>
          <a:p>
            <a:r>
              <a:rPr lang="en-US" dirty="0" smtClean="0">
                <a:latin typeface="Times New Roman" panose="02020603050405020304" pitchFamily="18" charset="0"/>
                <a:cs typeface="Times New Roman" panose="02020603050405020304" pitchFamily="18" charset="0"/>
              </a:rPr>
              <a:t>Titanium dioxide nanotubes</a:t>
            </a:r>
            <a:endParaRPr lang="ru-RU" dirty="0"/>
          </a:p>
        </p:txBody>
      </p:sp>
      <p:sp>
        <p:nvSpPr>
          <p:cNvPr id="3" name="Объект 2"/>
          <p:cNvSpPr>
            <a:spLocks noGrp="1"/>
          </p:cNvSpPr>
          <p:nvPr>
            <p:ph idx="1"/>
          </p:nvPr>
        </p:nvSpPr>
        <p:spPr>
          <a:xfrm>
            <a:off x="838200" y="1055802"/>
            <a:ext cx="10515600" cy="5121161"/>
          </a:xfrm>
        </p:spPr>
        <p:txBody>
          <a:bodyPr>
            <a:noAutofit/>
          </a:bodyPr>
          <a:lstStyle/>
          <a:p>
            <a:pPr marL="0" indent="0" algn="just">
              <a:buNone/>
            </a:pPr>
            <a:r>
              <a:rPr lang="en-GB" sz="2600" dirty="0" smtClean="0">
                <a:latin typeface="Times New Roman" panose="02020603050405020304" pitchFamily="18" charset="0"/>
                <a:cs typeface="Times New Roman" panose="02020603050405020304" pitchFamily="18" charset="0"/>
              </a:rPr>
              <a:t>Nanotubes made of titanium dioxide are actively studied by scientists around the world. This is due to the possibility of their use in many areas of medicine, electronic engineering and </a:t>
            </a:r>
            <a:r>
              <a:rPr lang="en-GB" sz="2600" dirty="0" err="1" smtClean="0">
                <a:latin typeface="Times New Roman" panose="02020603050405020304" pitchFamily="18" charset="0"/>
                <a:cs typeface="Times New Roman" panose="02020603050405020304" pitchFamily="18" charset="0"/>
              </a:rPr>
              <a:t>nanoelectronics</a:t>
            </a:r>
            <a:r>
              <a:rPr lang="en-GB" sz="2600" dirty="0" smtClean="0">
                <a:latin typeface="Times New Roman" panose="02020603050405020304" pitchFamily="18" charset="0"/>
                <a:cs typeface="Times New Roman" panose="02020603050405020304" pitchFamily="18" charset="0"/>
              </a:rPr>
              <a:t>, the creation of filters and portable sensors of a new generation. The interest is primarily due to the relative ease and variability of creating such structures, as well as useful properties, such as high photocatalytic and sensory activity, biocompatibility, etc. </a:t>
            </a:r>
          </a:p>
          <a:p>
            <a:pPr marL="0" indent="0" algn="just">
              <a:buNone/>
            </a:pPr>
            <a:r>
              <a:rPr lang="en-US" sz="2600" dirty="0" smtClean="0">
                <a:latin typeface="Times New Roman" panose="02020603050405020304" pitchFamily="18" charset="0"/>
                <a:cs typeface="Times New Roman" panose="02020603050405020304" pitchFamily="18" charset="0"/>
              </a:rPr>
              <a:t>However, to date, inexpensive portable gas sensors for breath analysis, especially for clinical diagnostics and monitoring, have not been developed, which can be an alternative to the complex spectrometric systems used. This work is devoted to the study of sensory interaction an acetone molecule with the surface of titanium dioxide nanotubes. It can be used in devices for analyzing exhaled air and will contribute to the development of diagnostic technologies in medicine. </a:t>
            </a:r>
            <a:endParaRPr lang="ru-RU" sz="2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158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37811"/>
          </a:xfrm>
        </p:spPr>
        <p:txBody>
          <a:bodyPr>
            <a:noAutofit/>
          </a:bodyPr>
          <a:lstStyle/>
          <a:p>
            <a:pPr lvl="0"/>
            <a:r>
              <a:rPr lang="en-US" dirty="0" smtClean="0">
                <a:latin typeface="Times New Roman" panose="02020603050405020304" pitchFamily="18" charset="0"/>
                <a:cs typeface="Times New Roman" panose="02020603050405020304" pitchFamily="18" charset="0"/>
              </a:rPr>
              <a:t>Methods</a:t>
            </a:r>
            <a:endParaRPr lang="ru-RU" sz="3600" dirty="0"/>
          </a:p>
        </p:txBody>
      </p:sp>
      <p:sp>
        <p:nvSpPr>
          <p:cNvPr id="3" name="Объект 2"/>
          <p:cNvSpPr>
            <a:spLocks noGrp="1"/>
          </p:cNvSpPr>
          <p:nvPr>
            <p:ph idx="1"/>
          </p:nvPr>
        </p:nvSpPr>
        <p:spPr>
          <a:xfrm>
            <a:off x="829558" y="1168924"/>
            <a:ext cx="10515599" cy="5590095"/>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Theoretical calculations were carried out using one of the most common research methods - density functional theory (DFT), described by Koch and </a:t>
            </a:r>
            <a:r>
              <a:rPr lang="en-US" sz="2000" dirty="0" err="1" smtClean="0">
                <a:latin typeface="Times New Roman" panose="02020603050405020304" pitchFamily="18" charset="0"/>
                <a:cs typeface="Times New Roman" panose="02020603050405020304" pitchFamily="18" charset="0"/>
              </a:rPr>
              <a:t>Holthausen</a:t>
            </a:r>
            <a:r>
              <a:rPr lang="en-US" sz="2000" dirty="0" smtClean="0">
                <a:latin typeface="Times New Roman" panose="02020603050405020304" pitchFamily="18" charset="0"/>
                <a:cs typeface="Times New Roman" panose="02020603050405020304" pitchFamily="18" charset="0"/>
              </a:rPr>
              <a:t>, using </a:t>
            </a:r>
            <a:r>
              <a:rPr lang="en-US" sz="2000" dirty="0">
                <a:latin typeface="Times New Roman" panose="02020603050405020304" pitchFamily="18" charset="0"/>
                <a:cs typeface="Times New Roman" panose="02020603050405020304" pitchFamily="18" charset="0"/>
              </a:rPr>
              <a:t>the molecular cluster model</a:t>
            </a:r>
            <a:r>
              <a:rPr lang="en-US" sz="2000" dirty="0" smtClean="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According to Density Functional Theory, the properties of a many-electron system including energy, can be defined by using an electron density functional. The system is described by electronic density as</a:t>
            </a:r>
            <a:r>
              <a:rPr lang="en-US" sz="2000" dirty="0" smtClean="0">
                <a:latin typeface="Times New Roman" panose="02020603050405020304" pitchFamily="18" charset="0"/>
                <a:cs typeface="Times New Roman" panose="02020603050405020304" pitchFamily="18" charset="0"/>
              </a:rPr>
              <a:t>:</a:t>
            </a:r>
          </a:p>
          <a:p>
            <a:pPr algn="just"/>
            <a:endParaRPr lang="en-US" sz="2000" dirty="0" smtClean="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Function is defined in all space. The integral from electronic density on all space gives full number of electrons. Kinetic energy of electrons is described obviously in approach of independent particles, a classical part of potential energy is described on Coulomb's law. Exchange and electronic correlation are considered approximately.</a:t>
            </a:r>
            <a:endParaRPr lang="ru-RU" sz="2000" dirty="0" smtClean="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Electronic </a:t>
            </a:r>
            <a:r>
              <a:rPr lang="en-US" sz="2000" dirty="0">
                <a:latin typeface="Times New Roman" panose="02020603050405020304" pitchFamily="18" charset="0"/>
                <a:cs typeface="Times New Roman" panose="02020603050405020304" pitchFamily="18" charset="0"/>
              </a:rPr>
              <a:t>correlation – the effect caused by instant Coulomb repulsion between electrons. Its account results in lower value of total energy of a system. The specified effect is not considered in </a:t>
            </a:r>
            <a:r>
              <a:rPr lang="en-US" sz="2000" dirty="0" err="1">
                <a:latin typeface="Times New Roman" panose="02020603050405020304" pitchFamily="18" charset="0"/>
                <a:cs typeface="Times New Roman" panose="02020603050405020304" pitchFamily="18" charset="0"/>
              </a:rPr>
              <a:t>Hartree-Fock's</a:t>
            </a:r>
            <a:r>
              <a:rPr lang="en-US" sz="2000" dirty="0">
                <a:latin typeface="Times New Roman" panose="02020603050405020304" pitchFamily="18" charset="0"/>
                <a:cs typeface="Times New Roman" panose="02020603050405020304" pitchFamily="18" charset="0"/>
              </a:rPr>
              <a:t> method. The energy change caused by these instant Coulomb interactions is called energy of correlation</a:t>
            </a:r>
            <a:r>
              <a:rPr lang="en-US" sz="2000" dirty="0" smtClean="0">
                <a:latin typeface="Times New Roman" panose="02020603050405020304" pitchFamily="18" charset="0"/>
                <a:cs typeface="Times New Roman" panose="02020603050405020304" pitchFamily="18" charset="0"/>
              </a:rPr>
              <a:t>:</a:t>
            </a: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In general, DFT has an excellent ratio of accuracy and computing expenses that allow using this method for solving a huge number of problems of a quantum-chemical research.</a:t>
            </a:r>
            <a:endParaRPr lang="ru-RU" sz="2000" dirty="0">
              <a:latin typeface="Times New Roman" panose="02020603050405020304" pitchFamily="18" charset="0"/>
              <a:cs typeface="Times New Roman" panose="02020603050405020304" pitchFamily="18" charset="0"/>
            </a:endParaRPr>
          </a:p>
          <a:p>
            <a:pPr algn="just"/>
            <a:endParaRPr lang="ru-RU" sz="1800" dirty="0">
              <a:latin typeface="Times New Roman" panose="02020603050405020304" pitchFamily="18" charset="0"/>
              <a:cs typeface="Times New Roman" panose="02020603050405020304" pitchFamily="18" charset="0"/>
            </a:endParaRPr>
          </a:p>
        </p:txBody>
      </p:sp>
      <p:pic>
        <p:nvPicPr>
          <p:cNvPr id="9" name="Рисунок 8"/>
          <p:cNvPicPr>
            <a:picLocks noChangeAspect="1"/>
          </p:cNvPicPr>
          <p:nvPr/>
        </p:nvPicPr>
        <p:blipFill rotWithShape="1">
          <a:blip r:embed="rId2"/>
          <a:srcRect l="30085" t="20169" r="23330" b="66995"/>
          <a:stretch/>
        </p:blipFill>
        <p:spPr>
          <a:xfrm>
            <a:off x="4062952" y="2571458"/>
            <a:ext cx="3640316" cy="564234"/>
          </a:xfrm>
          <a:prstGeom prst="rect">
            <a:avLst/>
          </a:prstGeom>
        </p:spPr>
      </p:pic>
      <p:pic>
        <p:nvPicPr>
          <p:cNvPr id="10" name="Рисунок 9"/>
          <p:cNvPicPr>
            <a:picLocks noChangeAspect="1"/>
          </p:cNvPicPr>
          <p:nvPr/>
        </p:nvPicPr>
        <p:blipFill rotWithShape="1">
          <a:blip r:embed="rId3"/>
          <a:srcRect l="49896" t="48495" r="36656" b="46340"/>
          <a:stretch/>
        </p:blipFill>
        <p:spPr>
          <a:xfrm>
            <a:off x="4233419" y="5168449"/>
            <a:ext cx="3129699" cy="676169"/>
          </a:xfrm>
          <a:prstGeom prst="rect">
            <a:avLst/>
          </a:prstGeom>
        </p:spPr>
      </p:pic>
    </p:spTree>
    <p:extLst>
      <p:ext uri="{BB962C8B-B14F-4D97-AF65-F5344CB8AC3E}">
        <p14:creationId xmlns:p14="http://schemas.microsoft.com/office/powerpoint/2010/main" val="249578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28384"/>
          </a:xfrm>
        </p:spPr>
        <p:txBody>
          <a:bodyPr/>
          <a:lstStyle/>
          <a:p>
            <a:pPr lvl="0"/>
            <a:r>
              <a:rPr lang="en-US" dirty="0">
                <a:latin typeface="Times New Roman" panose="02020603050405020304" pitchFamily="18" charset="0"/>
                <a:cs typeface="Times New Roman" panose="02020603050405020304" pitchFamily="18" charset="0"/>
              </a:rPr>
              <a:t>Results and </a:t>
            </a:r>
            <a:r>
              <a:rPr lang="en-US" dirty="0" smtClean="0">
                <a:latin typeface="Times New Roman" panose="02020603050405020304" pitchFamily="18" charset="0"/>
                <a:cs typeface="Times New Roman" panose="02020603050405020304" pitchFamily="18" charset="0"/>
              </a:rPr>
              <a:t>Discussion</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187240"/>
            <a:ext cx="6467573" cy="5402096"/>
          </a:xfrm>
        </p:spPr>
        <p:txBody>
          <a:bodyPr>
            <a:normAutofit/>
          </a:bodyPr>
          <a:lstStyle/>
          <a:p>
            <a:pPr marL="0" indent="0" algn="just">
              <a:buNone/>
            </a:pPr>
            <a:r>
              <a:rPr lang="en-US" sz="1800" b="1" dirty="0" smtClean="0">
                <a:latin typeface="Times New Roman" panose="02020603050405020304" pitchFamily="18" charset="0"/>
                <a:cs typeface="Times New Roman" panose="02020603050405020304" pitchFamily="18" charset="0"/>
              </a:rPr>
              <a:t>Sensory activity to the side surface of the titanium dioxide nanotube in relation to the acetone molecule.</a:t>
            </a:r>
          </a:p>
          <a:p>
            <a:pPr marL="0" indent="0" algn="just">
              <a:buNone/>
            </a:pPr>
            <a:r>
              <a:rPr lang="en-US" sz="1800" dirty="0" smtClean="0">
                <a:latin typeface="Times New Roman" panose="02020603050405020304" pitchFamily="18" charset="0"/>
                <a:cs typeface="Times New Roman" panose="02020603050405020304" pitchFamily="18" charset="0"/>
              </a:rPr>
              <a:t>We selected a cluster of three-layer TiO</a:t>
            </a:r>
            <a:r>
              <a:rPr lang="en-US" sz="1800" baseline="-25000" dirty="0" smtClean="0">
                <a:latin typeface="Times New Roman" panose="02020603050405020304" pitchFamily="18" charset="0"/>
                <a:cs typeface="Times New Roman" panose="02020603050405020304" pitchFamily="18" charset="0"/>
              </a:rPr>
              <a:t>2</a:t>
            </a:r>
            <a:r>
              <a:rPr lang="en-US" sz="1800" dirty="0" smtClean="0">
                <a:latin typeface="Times New Roman" panose="02020603050405020304" pitchFamily="18" charset="0"/>
                <a:cs typeface="Times New Roman" panose="02020603050405020304" pitchFamily="18" charset="0"/>
              </a:rPr>
              <a:t> nanotubes of type (6,0), with a diameter of 7 Å, whose open boundaries were closed by </a:t>
            </a:r>
            <a:r>
              <a:rPr lang="en-US" sz="1800" dirty="0" err="1" smtClean="0">
                <a:latin typeface="Times New Roman" panose="02020603050405020304" pitchFamily="18" charset="0"/>
                <a:cs typeface="Times New Roman" panose="02020603050405020304" pitchFamily="18" charset="0"/>
              </a:rPr>
              <a:t>pseudoatoms</a:t>
            </a:r>
            <a:r>
              <a:rPr lang="en-US" sz="1800" dirty="0" smtClean="0">
                <a:latin typeface="Times New Roman" panose="02020603050405020304" pitchFamily="18" charset="0"/>
                <a:cs typeface="Times New Roman" panose="02020603050405020304" pitchFamily="18" charset="0"/>
              </a:rPr>
              <a:t>, which were chosen as hydrogen atoms. Modeling of the interaction of a nanotube with an acetone molecule was carried out by step-by-step approximation of the C</a:t>
            </a:r>
            <a:r>
              <a:rPr lang="en-US" sz="1800" baseline="-25000" dirty="0" smtClean="0">
                <a:latin typeface="Times New Roman" panose="02020603050405020304" pitchFamily="18" charset="0"/>
                <a:cs typeface="Times New Roman" panose="02020603050405020304" pitchFamily="18" charset="0"/>
              </a:rPr>
              <a:t>3</a:t>
            </a:r>
            <a:r>
              <a:rPr lang="en-US" sz="1800" dirty="0" smtClean="0">
                <a:latin typeface="Times New Roman" panose="02020603050405020304" pitchFamily="18" charset="0"/>
                <a:cs typeface="Times New Roman" panose="02020603050405020304" pitchFamily="18" charset="0"/>
              </a:rPr>
              <a:t>H</a:t>
            </a:r>
            <a:r>
              <a:rPr lang="en-US" sz="1800" baseline="-25000" dirty="0" smtClean="0">
                <a:latin typeface="Times New Roman" panose="02020603050405020304" pitchFamily="18" charset="0"/>
                <a:cs typeface="Times New Roman" panose="02020603050405020304" pitchFamily="18" charset="0"/>
              </a:rPr>
              <a:t>6</a:t>
            </a:r>
            <a:r>
              <a:rPr lang="en-US" sz="1800" dirty="0" smtClean="0">
                <a:latin typeface="Times New Roman" panose="02020603050405020304" pitchFamily="18" charset="0"/>
                <a:cs typeface="Times New Roman" panose="02020603050405020304" pitchFamily="18" charset="0"/>
              </a:rPr>
              <a:t>O molecule to the oxygen atom of the tube surface located in the middle of the cluster, along the perpendicular to the longitudinal axis of the TiO</a:t>
            </a:r>
            <a:r>
              <a:rPr lang="en-US" sz="1800" baseline="-25000" dirty="0" smtClean="0">
                <a:latin typeface="Times New Roman" panose="02020603050405020304" pitchFamily="18" charset="0"/>
                <a:cs typeface="Times New Roman" panose="02020603050405020304" pitchFamily="18" charset="0"/>
              </a:rPr>
              <a:t>2</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tubulene</a:t>
            </a:r>
            <a:r>
              <a:rPr lang="en-US" sz="1800" dirty="0" smtClean="0">
                <a:latin typeface="Times New Roman" panose="02020603050405020304" pitchFamily="18" charset="0"/>
                <a:cs typeface="Times New Roman" panose="02020603050405020304" pitchFamily="18" charset="0"/>
              </a:rPr>
              <a:t>. The acetone molecule was oriented to the surface by an oxygen. </a:t>
            </a:r>
          </a:p>
          <a:p>
            <a:pPr marL="0" indent="0" algn="just">
              <a:buNone/>
            </a:pPr>
            <a:r>
              <a:rPr lang="en-US" sz="1800" dirty="0" smtClean="0">
                <a:latin typeface="Times New Roman" panose="02020603050405020304" pitchFamily="18" charset="0"/>
                <a:cs typeface="Times New Roman" panose="02020603050405020304" pitchFamily="18" charset="0"/>
              </a:rPr>
              <a:t>As a result of the calculations, the surface profile of the potential energy of the system "TiO</a:t>
            </a:r>
            <a:r>
              <a:rPr lang="en-US" sz="1800" baseline="-25000" dirty="0" smtClean="0">
                <a:latin typeface="Times New Roman" panose="02020603050405020304" pitchFamily="18" charset="0"/>
                <a:cs typeface="Times New Roman" panose="02020603050405020304" pitchFamily="18" charset="0"/>
              </a:rPr>
              <a:t>2</a:t>
            </a:r>
            <a:r>
              <a:rPr lang="en-US" sz="1800" dirty="0" smtClean="0">
                <a:latin typeface="Times New Roman" panose="02020603050405020304" pitchFamily="18" charset="0"/>
                <a:cs typeface="Times New Roman" panose="02020603050405020304" pitchFamily="18" charset="0"/>
              </a:rPr>
              <a:t> + C</a:t>
            </a:r>
            <a:r>
              <a:rPr lang="en-US" sz="1800" baseline="-25000" dirty="0" smtClean="0">
                <a:latin typeface="Times New Roman" panose="02020603050405020304" pitchFamily="18" charset="0"/>
                <a:cs typeface="Times New Roman" panose="02020603050405020304" pitchFamily="18" charset="0"/>
              </a:rPr>
              <a:t>3</a:t>
            </a:r>
            <a:r>
              <a:rPr lang="en-US" sz="1800" dirty="0" smtClean="0">
                <a:latin typeface="Times New Roman" panose="02020603050405020304" pitchFamily="18" charset="0"/>
                <a:cs typeface="Times New Roman" panose="02020603050405020304" pitchFamily="18" charset="0"/>
              </a:rPr>
              <a:t>H</a:t>
            </a:r>
            <a:r>
              <a:rPr lang="en-US" sz="1800" baseline="-25000" dirty="0" smtClean="0">
                <a:latin typeface="Times New Roman" panose="02020603050405020304" pitchFamily="18" charset="0"/>
                <a:cs typeface="Times New Roman" panose="02020603050405020304" pitchFamily="18" charset="0"/>
              </a:rPr>
              <a:t>6</a:t>
            </a:r>
            <a:r>
              <a:rPr lang="en-US" sz="1800" dirty="0" smtClean="0">
                <a:latin typeface="Times New Roman" panose="02020603050405020304" pitchFamily="18" charset="0"/>
                <a:cs typeface="Times New Roman" panose="02020603050405020304" pitchFamily="18" charset="0"/>
              </a:rPr>
              <a:t>O nanotube" was constructed.</a:t>
            </a:r>
          </a:p>
          <a:p>
            <a:pPr marL="0" indent="0" algn="just">
              <a:buNone/>
            </a:pPr>
            <a:r>
              <a:rPr lang="en-US" sz="1800" dirty="0" smtClean="0">
                <a:latin typeface="Times New Roman" panose="02020603050405020304" pitchFamily="18" charset="0"/>
                <a:cs typeface="Times New Roman" panose="02020603050405020304" pitchFamily="18" charset="0"/>
              </a:rPr>
              <a:t>The energy curve has a minimum at a distance of 3 Å, and the interaction energy is -0.4 eV. This indicates the possibility of an interaction between a titanium dioxide (TiO</a:t>
            </a:r>
            <a:r>
              <a:rPr lang="en-US" sz="1800" baseline="-25000" dirty="0" smtClean="0">
                <a:latin typeface="Times New Roman" panose="02020603050405020304" pitchFamily="18" charset="0"/>
                <a:cs typeface="Times New Roman" panose="02020603050405020304" pitchFamily="18" charset="0"/>
              </a:rPr>
              <a:t>2</a:t>
            </a:r>
            <a:r>
              <a:rPr lang="en-US" sz="1800" dirty="0" smtClean="0">
                <a:latin typeface="Times New Roman" panose="02020603050405020304" pitchFamily="18" charset="0"/>
                <a:cs typeface="Times New Roman" panose="02020603050405020304" pitchFamily="18" charset="0"/>
              </a:rPr>
              <a:t>) nanotube and an acetone (C</a:t>
            </a:r>
            <a:r>
              <a:rPr lang="en-US" sz="1800" baseline="-25000" dirty="0" smtClean="0">
                <a:latin typeface="Times New Roman" panose="02020603050405020304" pitchFamily="18" charset="0"/>
                <a:cs typeface="Times New Roman" panose="02020603050405020304" pitchFamily="18" charset="0"/>
              </a:rPr>
              <a:t>3</a:t>
            </a:r>
            <a:r>
              <a:rPr lang="en-US" sz="1800" dirty="0" smtClean="0">
                <a:latin typeface="Times New Roman" panose="02020603050405020304" pitchFamily="18" charset="0"/>
                <a:cs typeface="Times New Roman" panose="02020603050405020304" pitchFamily="18" charset="0"/>
              </a:rPr>
              <a:t>H</a:t>
            </a:r>
            <a:r>
              <a:rPr lang="en-US" sz="1800" baseline="-25000" dirty="0" smtClean="0">
                <a:latin typeface="Times New Roman" panose="02020603050405020304" pitchFamily="18" charset="0"/>
                <a:cs typeface="Times New Roman" panose="02020603050405020304" pitchFamily="18" charset="0"/>
              </a:rPr>
              <a:t>6</a:t>
            </a:r>
            <a:r>
              <a:rPr lang="en-US" sz="1800" dirty="0" smtClean="0">
                <a:latin typeface="Times New Roman" panose="02020603050405020304" pitchFamily="18" charset="0"/>
                <a:cs typeface="Times New Roman" panose="02020603050405020304" pitchFamily="18" charset="0"/>
              </a:rPr>
              <a:t>O) molecule, which can be called physical adsorption.</a:t>
            </a:r>
          </a:p>
          <a:p>
            <a:pPr marL="0" indent="0" algn="just">
              <a:buNone/>
            </a:pPr>
            <a:endParaRPr lang="ru-RU" dirty="0"/>
          </a:p>
        </p:txBody>
      </p:sp>
      <p:pic>
        <p:nvPicPr>
          <p:cNvPr id="4" name="Рисунок 3" descr="C:\Users\User\Desktop\титан поверхность ацетон белый1.jpg"/>
          <p:cNvPicPr/>
          <p:nvPr/>
        </p:nvPicPr>
        <p:blipFill>
          <a:blip r:embed="rId2">
            <a:extLst>
              <a:ext uri="{28A0092B-C50C-407E-A947-70E740481C1C}">
                <a14:useLocalDpi xmlns:a14="http://schemas.microsoft.com/office/drawing/2010/main" val="0"/>
              </a:ext>
            </a:extLst>
          </a:blip>
          <a:srcRect l="25708" t="3244" r="33835" b="7974"/>
          <a:stretch>
            <a:fillRect/>
          </a:stretch>
        </p:blipFill>
        <p:spPr bwMode="auto">
          <a:xfrm rot="5400000">
            <a:off x="8306830" y="245017"/>
            <a:ext cx="2889956" cy="3858558"/>
          </a:xfrm>
          <a:prstGeom prst="rect">
            <a:avLst/>
          </a:prstGeom>
          <a:noFill/>
          <a:ln>
            <a:noFill/>
          </a:ln>
        </p:spPr>
      </p:pic>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7822529" y="3983466"/>
            <a:ext cx="3725306" cy="2482784"/>
          </a:xfrm>
          <a:prstGeom prst="rect">
            <a:avLst/>
          </a:prstGeom>
          <a:noFill/>
          <a:ln>
            <a:noFill/>
          </a:ln>
        </p:spPr>
      </p:pic>
    </p:spTree>
    <p:extLst>
      <p:ext uri="{BB962C8B-B14F-4D97-AF65-F5344CB8AC3E}">
        <p14:creationId xmlns:p14="http://schemas.microsoft.com/office/powerpoint/2010/main" val="4133955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4689"/>
          </a:xfrm>
        </p:spPr>
        <p:txBody>
          <a:bodyPr>
            <a:normAutofit fontScale="90000"/>
          </a:bodyPr>
          <a:lstStyle/>
          <a:p>
            <a:r>
              <a:rPr lang="en-US" dirty="0" smtClean="0">
                <a:latin typeface="Times New Roman" panose="02020603050405020304" pitchFamily="18" charset="0"/>
                <a:cs typeface="Times New Roman" panose="02020603050405020304" pitchFamily="18" charset="0"/>
              </a:rPr>
              <a:t>Results and Discussion</a:t>
            </a:r>
            <a:endParaRPr lang="ru-RU" dirty="0"/>
          </a:p>
        </p:txBody>
      </p:sp>
      <p:sp>
        <p:nvSpPr>
          <p:cNvPr id="3" name="Объект 2"/>
          <p:cNvSpPr>
            <a:spLocks noGrp="1"/>
          </p:cNvSpPr>
          <p:nvPr>
            <p:ph idx="1"/>
          </p:nvPr>
        </p:nvSpPr>
        <p:spPr>
          <a:xfrm>
            <a:off x="838199" y="1206631"/>
            <a:ext cx="6495855" cy="5373278"/>
          </a:xfrm>
        </p:spPr>
        <p:txBody>
          <a:bodyPr>
            <a:noAutofit/>
          </a:bodyPr>
          <a:lstStyle/>
          <a:p>
            <a:pPr marL="0" indent="0" algn="just">
              <a:buNone/>
            </a:pPr>
            <a:r>
              <a:rPr lang="en-US" sz="1800" b="1" dirty="0" smtClean="0">
                <a:latin typeface="Times New Roman" panose="02020603050405020304" pitchFamily="18" charset="0"/>
                <a:cs typeface="Times New Roman" panose="02020603050405020304" pitchFamily="18" charset="0"/>
              </a:rPr>
              <a:t>Sensory activity to the end surface of the titanium dioxide nanotube in relation to the acetone molecule.</a:t>
            </a:r>
          </a:p>
          <a:p>
            <a:pPr marL="0" indent="0" algn="just">
              <a:buNone/>
            </a:pPr>
            <a:r>
              <a:rPr lang="en-US" sz="1800" dirty="0" smtClean="0">
                <a:latin typeface="Times New Roman" panose="02020603050405020304" pitchFamily="18" charset="0"/>
                <a:cs typeface="Times New Roman" panose="02020603050405020304" pitchFamily="18" charset="0"/>
              </a:rPr>
              <a:t>To study the sorption interaction of the end surface of a titanium dioxide nanotube with an acetone (C</a:t>
            </a:r>
            <a:r>
              <a:rPr lang="en-US" sz="1800" baseline="-25000" dirty="0" smtClean="0">
                <a:latin typeface="Times New Roman" panose="02020603050405020304" pitchFamily="18" charset="0"/>
                <a:cs typeface="Times New Roman" panose="02020603050405020304" pitchFamily="18" charset="0"/>
              </a:rPr>
              <a:t>3</a:t>
            </a:r>
            <a:r>
              <a:rPr lang="en-US" sz="1800" dirty="0" smtClean="0">
                <a:latin typeface="Times New Roman" panose="02020603050405020304" pitchFamily="18" charset="0"/>
                <a:cs typeface="Times New Roman" panose="02020603050405020304" pitchFamily="18" charset="0"/>
              </a:rPr>
              <a:t>H</a:t>
            </a:r>
            <a:r>
              <a:rPr lang="en-US" sz="1800" baseline="-25000" dirty="0" smtClean="0">
                <a:latin typeface="Times New Roman" panose="02020603050405020304" pitchFamily="18" charset="0"/>
                <a:cs typeface="Times New Roman" panose="02020603050405020304" pitchFamily="18" charset="0"/>
              </a:rPr>
              <a:t>6</a:t>
            </a:r>
            <a:r>
              <a:rPr lang="en-US" sz="1800" dirty="0" smtClean="0">
                <a:latin typeface="Times New Roman" panose="02020603050405020304" pitchFamily="18" charset="0"/>
                <a:cs typeface="Times New Roman" panose="02020603050405020304" pitchFamily="18" charset="0"/>
              </a:rPr>
              <a:t>O) molecule, a molecular cluster of a semi-infinite nanotube was considered, one boundary of which remained open, and the broken bonds at the second boundary were closed by hydrogen </a:t>
            </a:r>
            <a:r>
              <a:rPr lang="en-US" sz="1800" dirty="0" err="1" smtClean="0">
                <a:latin typeface="Times New Roman" panose="02020603050405020304" pitchFamily="18" charset="0"/>
                <a:cs typeface="Times New Roman" panose="02020603050405020304" pitchFamily="18" charset="0"/>
              </a:rPr>
              <a:t>pseudoatoms</a:t>
            </a:r>
            <a:r>
              <a:rPr lang="en-US" sz="1800" dirty="0" smtClean="0">
                <a:latin typeface="Times New Roman" panose="02020603050405020304" pitchFamily="18" charset="0"/>
                <a:cs typeface="Times New Roman" panose="02020603050405020304" pitchFamily="18" charset="0"/>
              </a:rPr>
              <a:t>. The interaction was modeled by step-by-step approximation of the acetone molecule to the oxygen atom at the open boundary of the nanotube oriented by the oxygen atom along a straight line parallel to the longitudinal axis of the tube. </a:t>
            </a:r>
          </a:p>
          <a:p>
            <a:pPr marL="0" indent="0" algn="just">
              <a:buNone/>
            </a:pPr>
            <a:r>
              <a:rPr lang="en-US" sz="1800" dirty="0" smtClean="0">
                <a:latin typeface="Times New Roman" panose="02020603050405020304" pitchFamily="18" charset="0"/>
                <a:cs typeface="Times New Roman" panose="02020603050405020304" pitchFamily="18" charset="0"/>
              </a:rPr>
              <a:t>The calculations made it possible to construct an energy interaction curve.</a:t>
            </a:r>
          </a:p>
          <a:p>
            <a:pPr marL="0" indent="0" algn="just">
              <a:buNone/>
            </a:pPr>
            <a:r>
              <a:rPr lang="en-US" sz="1800" dirty="0">
                <a:latin typeface="Times New Roman" panose="02020603050405020304" pitchFamily="18" charset="0"/>
                <a:cs typeface="Times New Roman" panose="02020603050405020304" pitchFamily="18" charset="0"/>
              </a:rPr>
              <a:t>In this case, the characteristic energy minimum was not detected, which indicates the absence of sensory sensitivity of the end of the titanium dioxide nanotube to the acetone molecule.</a:t>
            </a:r>
            <a:endParaRPr lang="ru-RU" sz="1800" dirty="0">
              <a:latin typeface="Times New Roman" panose="02020603050405020304" pitchFamily="18" charset="0"/>
              <a:cs typeface="Times New Roman" panose="02020603050405020304" pitchFamily="18" charset="0"/>
            </a:endParaRPr>
          </a:p>
          <a:p>
            <a:pPr marL="0" indent="0" algn="just">
              <a:buNone/>
            </a:pPr>
            <a:endParaRPr lang="ru-RU" sz="1800" dirty="0">
              <a:latin typeface="Times New Roman" panose="02020603050405020304" pitchFamily="18" charset="0"/>
              <a:cs typeface="Times New Roman" panose="02020603050405020304" pitchFamily="18" charset="0"/>
            </a:endParaRPr>
          </a:p>
        </p:txBody>
      </p:sp>
      <p:pic>
        <p:nvPicPr>
          <p:cNvPr id="4" name="Рисунок 3" descr="C:\Users\User\Downloads\титан торец2.jpg"/>
          <p:cNvPicPr/>
          <p:nvPr/>
        </p:nvPicPr>
        <p:blipFill>
          <a:blip r:embed="rId2">
            <a:extLst>
              <a:ext uri="{28A0092B-C50C-407E-A947-70E740481C1C}">
                <a14:useLocalDpi xmlns:a14="http://schemas.microsoft.com/office/drawing/2010/main" val="0"/>
              </a:ext>
            </a:extLst>
          </a:blip>
          <a:srcRect l="33994" t="7664" r="37149" b="20950"/>
          <a:stretch>
            <a:fillRect/>
          </a:stretch>
        </p:blipFill>
        <p:spPr bwMode="auto">
          <a:xfrm rot="5400000">
            <a:off x="8273667" y="49564"/>
            <a:ext cx="2997724" cy="3935543"/>
          </a:xfrm>
          <a:prstGeom prst="rect">
            <a:avLst/>
          </a:prstGeom>
          <a:noFill/>
          <a:ln>
            <a:noFill/>
          </a:ln>
        </p:spPr>
      </p:pic>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7955660" y="3621096"/>
            <a:ext cx="3633738" cy="2402632"/>
          </a:xfrm>
          <a:prstGeom prst="rect">
            <a:avLst/>
          </a:prstGeom>
          <a:noFill/>
          <a:ln>
            <a:noFill/>
          </a:ln>
        </p:spPr>
      </p:pic>
    </p:spTree>
    <p:extLst>
      <p:ext uri="{BB962C8B-B14F-4D97-AF65-F5344CB8AC3E}">
        <p14:creationId xmlns:p14="http://schemas.microsoft.com/office/powerpoint/2010/main" val="74154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47238"/>
          </a:xfrm>
        </p:spPr>
        <p:txBody>
          <a:bodyPr/>
          <a:lstStyle/>
          <a:p>
            <a:pPr lvl="0"/>
            <a:r>
              <a:rPr lang="en-US" dirty="0" smtClean="0">
                <a:latin typeface="Times New Roman" panose="02020603050405020304" pitchFamily="18" charset="0"/>
                <a:cs typeface="Times New Roman" panose="02020603050405020304" pitchFamily="18" charset="0"/>
              </a:rPr>
              <a:t>Conclusion</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112364"/>
            <a:ext cx="10515600" cy="5410984"/>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Theoretical studies of the interaction of titanium dioxide nanotubes with an acetone molecule have proved the possibility of creating highly sensitive sensors. These sensors can be used for non-invasive diagnostics of human diseases by analyzing the exhaled air. For example, for the diagnosis of diabetes mellitus.</a:t>
            </a:r>
            <a:endParaRPr lang="ru-RU"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Nanotubes based on titanium dioxide can be chemical and biological sensors that can detect micro-quantities of a substance. The specified interaction geometry will ensure high accuracy and selectivity of the detection of acetone in a complex mixture of gases, vapors and other volatile organic compounds present in the exhaled air. Taking into account these features of functioning, it is worth noting the importance of creating a device with a sensor based on titanium dioxide nanotubes for non-contact diagnosis of diabetes </a:t>
            </a:r>
            <a:r>
              <a:rPr lang="en-US" sz="2400" dirty="0" smtClean="0">
                <a:latin typeface="Times New Roman" panose="02020603050405020304" pitchFamily="18" charset="0"/>
                <a:cs typeface="Times New Roman" panose="02020603050405020304" pitchFamily="18" charset="0"/>
              </a:rPr>
              <a:t>mellitus. </a:t>
            </a:r>
          </a:p>
          <a:p>
            <a:pPr algn="just"/>
            <a:endParaRPr lang="ru-RU" sz="2400" dirty="0" smtClean="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hank you for your attention!</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82623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890</Words>
  <Application>Microsoft Office PowerPoint</Application>
  <PresentationFormat>Широкоэкранный</PresentationFormat>
  <Paragraphs>29</Paragraphs>
  <Slides>6</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Times New Roman</vt:lpstr>
      <vt:lpstr>Тема Office</vt:lpstr>
      <vt:lpstr>Microsoft Equation 3.0</vt:lpstr>
      <vt:lpstr>Sensor activity of titanium dioxide nanotubes in relation to acetone molecules </vt:lpstr>
      <vt:lpstr>Titanium dioxide nanotubes</vt:lpstr>
      <vt:lpstr>Methods</vt:lpstr>
      <vt:lpstr>Results and Discussion</vt:lpstr>
      <vt:lpstr>Results and 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 activity of titanium dioxide nanotubes in relation to acetone molecules </dc:title>
  <dc:creator>User</dc:creator>
  <cp:lastModifiedBy>User</cp:lastModifiedBy>
  <cp:revision>6</cp:revision>
  <dcterms:created xsi:type="dcterms:W3CDTF">2021-05-15T14:34:10Z</dcterms:created>
  <dcterms:modified xsi:type="dcterms:W3CDTF">2021-05-15T15:20:33Z</dcterms:modified>
</cp:coreProperties>
</file>