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6" r:id="rId5"/>
    <p:sldId id="269" r:id="rId6"/>
    <p:sldId id="260" r:id="rId7"/>
    <p:sldId id="274" r:id="rId8"/>
    <p:sldId id="277" r:id="rId9"/>
    <p:sldId id="279" r:id="rId10"/>
    <p:sldId id="278" r:id="rId11"/>
    <p:sldId id="280" r:id="rId12"/>
    <p:sldId id="275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793" autoAdjust="0"/>
  </p:normalViewPr>
  <p:slideViewPr>
    <p:cSldViewPr snapToGrid="0">
      <p:cViewPr>
        <p:scale>
          <a:sx n="50" d="100"/>
          <a:sy n="50" d="100"/>
        </p:scale>
        <p:origin x="147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7500-1408-4A75-869F-554A3F08D9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F40F-0104-47CB-B5C8-ED0CB6AD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0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2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Подложка</a:t>
            </a:r>
            <a:r>
              <a:rPr lang="ru-RU" baseline="0" dirty="0" smtClean="0"/>
              <a:t> теплее (250</a:t>
            </a:r>
            <a:r>
              <a:rPr lang="ru-RU" baseline="0" dirty="0" smtClean="0"/>
              <a:t>). На данном слайде представлен СЭМ при различном </a:t>
            </a:r>
            <a:r>
              <a:rPr lang="ru-RU" baseline="0" dirty="0" err="1" smtClean="0"/>
              <a:t>энерговкладе</a:t>
            </a:r>
            <a:r>
              <a:rPr lang="ru-RU" baseline="0" dirty="0" smtClean="0"/>
              <a:t> ( 50 и 100Вт) на подложке температурой 250 градусов. Увеличение </a:t>
            </a:r>
            <a:r>
              <a:rPr lang="ru-RU" baseline="0" dirty="0" err="1" smtClean="0"/>
              <a:t>энерговклада</a:t>
            </a:r>
            <a:r>
              <a:rPr lang="ru-RU" baseline="0" dirty="0" smtClean="0"/>
              <a:t> также приводит к уменьшению размеров кристаллитов.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5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Энерговклад</a:t>
            </a:r>
            <a:r>
              <a:rPr lang="ru-RU" dirty="0" smtClean="0"/>
              <a:t> максимальный	</a:t>
            </a:r>
            <a:r>
              <a:rPr lang="ru-RU" dirty="0" smtClean="0"/>
              <a:t>. На данном слайде представлены СЭ</a:t>
            </a:r>
            <a:r>
              <a:rPr lang="ru-RU" baseline="0" dirty="0" smtClean="0"/>
              <a:t>М исследования образцов при максимальном </a:t>
            </a:r>
            <a:r>
              <a:rPr lang="ru-RU" baseline="0" dirty="0" err="1" smtClean="0"/>
              <a:t>энерговкладе</a:t>
            </a:r>
            <a:r>
              <a:rPr lang="ru-RU" baseline="0" dirty="0" smtClean="0"/>
              <a:t> в плазму при различных температурах подложек. При низкой температуре были получены </a:t>
            </a:r>
            <a:r>
              <a:rPr lang="ru-RU" baseline="0" dirty="0" err="1" smtClean="0"/>
              <a:t>наностолбцы</a:t>
            </a:r>
            <a:r>
              <a:rPr lang="ru-RU" baseline="0" dirty="0" smtClean="0"/>
              <a:t>, при высокой – </a:t>
            </a:r>
            <a:r>
              <a:rPr lang="ru-RU" baseline="0" dirty="0" err="1" smtClean="0"/>
              <a:t>наноструктурированная</a:t>
            </a:r>
            <a:r>
              <a:rPr lang="ru-RU" baseline="0" dirty="0" smtClean="0"/>
              <a:t> поликристаллическая тонкая пленка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2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 дальнейших перспектив развития метода</a:t>
            </a:r>
            <a:r>
              <a:rPr lang="ru-RU" baseline="0" dirty="0" smtClean="0"/>
              <a:t> стоит отметить: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4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данном слайде</a:t>
            </a:r>
            <a:r>
              <a:rPr lang="ru-RU" baseline="0" dirty="0" smtClean="0"/>
              <a:t> представлен график, показывающий объем российского рынка электронных компонентов. Только в РФ, объем рынка составляет3000 млн долларов и продолжает расти, что только увеличивает коммерческий успех данного проекта.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3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</a:t>
            </a:r>
            <a:r>
              <a:rPr lang="ru-RU" baseline="0" dirty="0" smtClean="0"/>
              <a:t> время актуальна проблема создание полупроводниковых </a:t>
            </a:r>
            <a:r>
              <a:rPr lang="ru-RU" baseline="0" dirty="0" err="1" smtClean="0"/>
              <a:t>нанострутурированных</a:t>
            </a:r>
            <a:r>
              <a:rPr lang="ru-RU" baseline="0" dirty="0" smtClean="0"/>
              <a:t> устройств ЭКБ из оксида цинка. Для этого в данном проекте предполагается: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данном слайде продемонстрировано возможное применение оксида цинка. Это </a:t>
            </a:r>
            <a:r>
              <a:rPr lang="ru-RU" baseline="0" dirty="0" err="1" smtClean="0"/>
              <a:t>неинвазийные</a:t>
            </a:r>
            <a:r>
              <a:rPr lang="ru-RU" baseline="0" dirty="0" smtClean="0"/>
              <a:t> устройства нового поколения, высокочувствительные газовые сенсоры, современные материалы для </a:t>
            </a:r>
            <a:r>
              <a:rPr lang="ru-RU" baseline="0" dirty="0" err="1" smtClean="0"/>
              <a:t>фотовальтаики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люминисцентные</a:t>
            </a:r>
            <a:r>
              <a:rPr lang="ru-RU" baseline="0" dirty="0" smtClean="0"/>
              <a:t> устройства, а также </a:t>
            </a:r>
            <a:r>
              <a:rPr lang="ru-RU" baseline="0" dirty="0" err="1" smtClean="0"/>
              <a:t>варристоры</a:t>
            </a:r>
            <a:r>
              <a:rPr lang="ru-RU" baseline="0" dirty="0" smtClean="0"/>
              <a:t>. К тому же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Массив сенсоров из оксида цинка имеет пьезоэлектрические свойства: каждый кристалл создаёт электрический заряд, когда к нему прикладывается механическое воздействие. Это радикально отличается от стандартных подходов, когда нажатие меняет сопротивление сенсоров или их ёмкость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прочности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наноструктур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оксида цинка сенсорный массив ничуть не теряет в чувствительности при деформации, что позволяет применять его в гибкой электронике. При этом условия наращивания таких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нановолокон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довольно мягки и не требуют слишком высоких температур, что даёт возможность использовать в качестве подложки полимерные материалы.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датчики столь чувствительны, что по одной силе нажатия и её изменениям во времени и пространстве при письме могут отличить подлинность подписи того или иного лица, делая возможным удалённую верификацию тех же финансовых транзакций или каких-то правовых действий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9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3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</a:t>
            </a:r>
            <a:r>
              <a:rPr lang="ru-RU" baseline="0" dirty="0" smtClean="0"/>
              <a:t> </a:t>
            </a:r>
            <a:r>
              <a:rPr lang="ru-RU" baseline="0" dirty="0" smtClean="0"/>
              <a:t>докладе будет представлен </a:t>
            </a:r>
            <a:r>
              <a:rPr lang="ru-RU" baseline="0" dirty="0" smtClean="0"/>
              <a:t>новый метод синтеза тонких пленок, </a:t>
            </a:r>
            <a:r>
              <a:rPr lang="ru-RU" baseline="0" dirty="0" smtClean="0"/>
              <a:t>ведь </a:t>
            </a:r>
            <a:r>
              <a:rPr lang="ru-RU" baseline="0" dirty="0" smtClean="0"/>
              <a:t>большинство современных способов синтеза имеют определенные недостатки: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1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</a:t>
            </a:r>
            <a:r>
              <a:rPr lang="ru-RU" baseline="0" dirty="0" smtClean="0"/>
              <a:t> представлено сравнение двух методов синтеза оксида цинка : </a:t>
            </a:r>
            <a:r>
              <a:rPr lang="en-US" baseline="0" dirty="0" smtClean="0"/>
              <a:t>CVD</a:t>
            </a:r>
            <a:r>
              <a:rPr lang="ru-RU" baseline="0" dirty="0" smtClean="0"/>
              <a:t>, который имеет ряд недостатков. Полученный данным </a:t>
            </a:r>
            <a:r>
              <a:rPr lang="ru-RU" baseline="0" dirty="0" err="1" smtClean="0"/>
              <a:t>метожом</a:t>
            </a:r>
            <a:r>
              <a:rPr lang="ru-RU" baseline="0" dirty="0" smtClean="0"/>
              <a:t> материал представляет из себя тонкую поликристаллическую пленку. Получение </a:t>
            </a:r>
            <a:r>
              <a:rPr lang="ru-RU" baseline="0" dirty="0" err="1" smtClean="0"/>
              <a:t>наноструктур</a:t>
            </a:r>
            <a:r>
              <a:rPr lang="ru-RU" baseline="0" dirty="0" smtClean="0"/>
              <a:t> данным методом практически </a:t>
            </a:r>
            <a:r>
              <a:rPr lang="ru-RU" baseline="0" dirty="0" smtClean="0"/>
              <a:t>нереализуемо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т.к</a:t>
            </a:r>
            <a:r>
              <a:rPr lang="ru-RU" baseline="0" dirty="0" smtClean="0"/>
              <a:t> сильно ограничен интервал температур подложки. К тому же,</a:t>
            </a:r>
            <a:r>
              <a:rPr lang="en-US" baseline="0" dirty="0" smtClean="0"/>
              <a:t> </a:t>
            </a:r>
            <a:r>
              <a:rPr lang="ru-RU" baseline="0" dirty="0" smtClean="0"/>
              <a:t> в </a:t>
            </a:r>
            <a:r>
              <a:rPr lang="en-US" baseline="0" dirty="0" smtClean="0"/>
              <a:t>PECVD </a:t>
            </a:r>
            <a:r>
              <a:rPr lang="ru-RU" baseline="0" dirty="0" smtClean="0"/>
              <a:t>используется более низкая температура для синтеза, что дает </a:t>
            </a:r>
            <a:r>
              <a:rPr lang="ru-RU" baseline="0" dirty="0" err="1" smtClean="0"/>
              <a:t>выйрышь</a:t>
            </a:r>
            <a:r>
              <a:rPr lang="ru-RU" baseline="0" dirty="0" smtClean="0"/>
              <a:t> </a:t>
            </a:r>
            <a:r>
              <a:rPr lang="ru-RU" baseline="0" dirty="0" smtClean="0"/>
              <a:t>в </a:t>
            </a:r>
            <a:r>
              <a:rPr lang="ru-RU" baseline="0" dirty="0" err="1" smtClean="0"/>
              <a:t>кпд</a:t>
            </a:r>
            <a:r>
              <a:rPr lang="ru-RU" baseline="0" dirty="0" smtClean="0"/>
              <a:t> процесса. Изменение </a:t>
            </a:r>
            <a:r>
              <a:rPr lang="ru-RU" baseline="0" dirty="0" err="1" smtClean="0"/>
              <a:t>энерговлкада</a:t>
            </a:r>
            <a:r>
              <a:rPr lang="ru-RU" baseline="0" dirty="0" smtClean="0"/>
              <a:t> в плазму дает возможность также влиять на структуры получаемых пленок, что будет показано далее.  На этом слайде изображена принципиальная схема установки. В качестве газа-носителя, а также плазмообразующего газа используется ВЧ(6</a:t>
            </a:r>
            <a:r>
              <a:rPr lang="en-US" baseline="0" dirty="0" smtClean="0"/>
              <a:t>N)</a:t>
            </a:r>
            <a:r>
              <a:rPr lang="ru-RU" baseline="0" dirty="0" smtClean="0"/>
              <a:t> водород, со скоростью подачи 5-15 мл</a:t>
            </a:r>
            <a:r>
              <a:rPr lang="en-US" baseline="0" dirty="0" smtClean="0"/>
              <a:t>/</a:t>
            </a:r>
            <a:r>
              <a:rPr lang="ru-RU" baseline="0" dirty="0" smtClean="0"/>
              <a:t>мин. Давление в системе поддерживается на уровне 10-2 </a:t>
            </a:r>
            <a:r>
              <a:rPr lang="ru-RU" baseline="0" dirty="0" err="1" smtClean="0"/>
              <a:t>Торр</a:t>
            </a:r>
            <a:r>
              <a:rPr lang="ru-RU" baseline="0" dirty="0" smtClean="0"/>
              <a:t>. Элементарные </a:t>
            </a:r>
            <a:r>
              <a:rPr lang="ru-RU" baseline="0" dirty="0" smtClean="0"/>
              <a:t>цинк (6</a:t>
            </a:r>
            <a:r>
              <a:rPr lang="en-US" baseline="0" dirty="0" smtClean="0"/>
              <a:t>N</a:t>
            </a:r>
            <a:r>
              <a:rPr lang="en-US" baseline="0" dirty="0" smtClean="0"/>
              <a:t>) </a:t>
            </a:r>
            <a:r>
              <a:rPr lang="ru-RU" baseline="0" dirty="0" smtClean="0"/>
              <a:t>находится в подогреваемой лодочке-тигле. Регулировка температуры возможна в широком диапазоне. Пары </a:t>
            </a:r>
            <a:r>
              <a:rPr lang="ru-RU" baseline="0" dirty="0" smtClean="0"/>
              <a:t>цинка </a:t>
            </a:r>
            <a:r>
              <a:rPr lang="ru-RU" baseline="0" dirty="0" smtClean="0"/>
              <a:t>переносятся газом носителем в зону реактора, где реализована подача ВЧ(6</a:t>
            </a:r>
            <a:r>
              <a:rPr lang="en-US" baseline="0" dirty="0" smtClean="0"/>
              <a:t>n)</a:t>
            </a:r>
            <a:r>
              <a:rPr lang="ru-RU" baseline="0" dirty="0" smtClean="0"/>
              <a:t> кислорода. В </a:t>
            </a:r>
            <a:r>
              <a:rPr lang="ru-RU" baseline="0" dirty="0" smtClean="0"/>
              <a:t>качестве </a:t>
            </a:r>
            <a:r>
              <a:rPr lang="ru-RU" baseline="0" dirty="0" smtClean="0"/>
              <a:t>подложки возможно использование </a:t>
            </a:r>
            <a:r>
              <a:rPr lang="ru-RU" baseline="0" dirty="0" smtClean="0"/>
              <a:t>ориентированного </a:t>
            </a:r>
            <a:r>
              <a:rPr lang="ru-RU" baseline="0" dirty="0" smtClean="0"/>
              <a:t>сапфира </a:t>
            </a:r>
            <a:r>
              <a:rPr lang="ru-RU" baseline="0" dirty="0" smtClean="0"/>
              <a:t>10 </a:t>
            </a:r>
            <a:r>
              <a:rPr lang="ru-RU" baseline="0" dirty="0" smtClean="0"/>
              <a:t>на 10.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0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представлен оптический</a:t>
            </a:r>
            <a:r>
              <a:rPr lang="ru-RU" baseline="0" dirty="0" smtClean="0"/>
              <a:t> эмиссионный спектр оксида цинка в плазмообразующих смесях кислород-водород различного соотношения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8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данном слайде представлено исследование образцов методом Атомно силовой микроскопии. Слева приведены зависимости структуры от </a:t>
            </a:r>
            <a:r>
              <a:rPr lang="ru-RU" baseline="0" dirty="0" err="1" smtClean="0"/>
              <a:t>энерговклада</a:t>
            </a:r>
            <a:r>
              <a:rPr lang="ru-RU" baseline="0" dirty="0" smtClean="0"/>
              <a:t> в плазменный разряд. При увеличении </a:t>
            </a:r>
            <a:r>
              <a:rPr lang="ru-RU" baseline="0" dirty="0" err="1" smtClean="0"/>
              <a:t>энерговклада</a:t>
            </a:r>
            <a:r>
              <a:rPr lang="ru-RU" baseline="0" dirty="0" smtClean="0"/>
              <a:t> прослеживается тенденция к уменьшению размера зерна. Справа приведены результаты для различных температур подложек 25 и 250 градусов. Увеличение температуры подложки также приводит к уменьшению размера зерна.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8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Подложка холоднее (25</a:t>
            </a:r>
            <a:r>
              <a:rPr lang="ru-RU" dirty="0" smtClean="0"/>
              <a:t>). На данном слайде представлены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наностолбцы</a:t>
            </a:r>
            <a:r>
              <a:rPr lang="ru-RU" baseline="0" dirty="0" smtClean="0"/>
              <a:t> оксида цинка, полученные при различном </a:t>
            </a:r>
            <a:r>
              <a:rPr lang="ru-RU" baseline="0" dirty="0" err="1" smtClean="0"/>
              <a:t>энерговкладе</a:t>
            </a:r>
            <a:r>
              <a:rPr lang="ru-RU" baseline="0" dirty="0" smtClean="0"/>
              <a:t> при низкой температуре подложки( 25 градусов). При </a:t>
            </a:r>
            <a:r>
              <a:rPr lang="ru-RU" baseline="0" dirty="0" err="1" smtClean="0"/>
              <a:t>энерговкладе</a:t>
            </a:r>
            <a:r>
              <a:rPr lang="ru-RU" baseline="0" dirty="0" smtClean="0"/>
              <a:t> 50 Вт видны зародыши </a:t>
            </a:r>
            <a:r>
              <a:rPr lang="ru-RU" baseline="0" dirty="0" err="1" smtClean="0"/>
              <a:t>наностолбцов</a:t>
            </a:r>
            <a:r>
              <a:rPr lang="ru-RU" baseline="0" dirty="0" smtClean="0"/>
              <a:t>. При 100Вт были получены </a:t>
            </a:r>
            <a:r>
              <a:rPr lang="ru-RU" baseline="0" dirty="0" err="1" smtClean="0"/>
              <a:t>наностолбцы</a:t>
            </a:r>
            <a:r>
              <a:rPr lang="ru-RU" baseline="0" dirty="0" smtClean="0"/>
              <a:t> оксида цинка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7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2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1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2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0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83502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/>
              <a:t>Морфология поверхности </a:t>
            </a:r>
            <a:r>
              <a:rPr lang="ru-RU" sz="4000" b="1" dirty="0" err="1"/>
              <a:t>наноструктурированного</a:t>
            </a:r>
            <a:r>
              <a:rPr lang="ru-RU" sz="4000" b="1" dirty="0"/>
              <a:t> оксида цинка, полученного в </a:t>
            </a:r>
            <a:r>
              <a:rPr lang="en-US" sz="4000" b="1" dirty="0"/>
              <a:t>PECVD</a:t>
            </a:r>
            <a:r>
              <a:rPr lang="ru-RU" sz="4000" b="1" dirty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332" y="4864447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/>
              <a:t>Мочалов </a:t>
            </a:r>
            <a:r>
              <a:rPr lang="ru-RU" dirty="0" smtClean="0"/>
              <a:t>Л.А., </a:t>
            </a:r>
            <a:r>
              <a:rPr lang="ru-RU" u="sng" dirty="0" smtClean="0"/>
              <a:t>Прохоров И.О.,</a:t>
            </a:r>
            <a:r>
              <a:rPr lang="ru-RU" dirty="0" smtClean="0"/>
              <a:t> Логунов А.А.</a:t>
            </a:r>
          </a:p>
          <a:p>
            <a:r>
              <a:rPr lang="ru-RU" dirty="0" smtClean="0"/>
              <a:t>Кафедра «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 и биотехнологии» НГТУ </a:t>
            </a:r>
            <a:r>
              <a:rPr lang="ru-RU" dirty="0" err="1" smtClean="0"/>
              <a:t>им.Р.Е.Алексеева</a:t>
            </a:r>
            <a:endParaRPr lang="ru-RU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" y="12953"/>
            <a:ext cx="3394216" cy="15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27906"/>
            <a:ext cx="5420225" cy="45226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95" y="1027906"/>
            <a:ext cx="5767136" cy="4522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368" y="1207101"/>
            <a:ext cx="120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50 Вт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926" y="12071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100 Вт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" y="0"/>
            <a:ext cx="2504698" cy="113907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9800" y="-33302"/>
            <a:ext cx="2362200" cy="11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5" y="1345406"/>
            <a:ext cx="5774875" cy="4612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39" y="1345406"/>
            <a:ext cx="5767136" cy="4612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465769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25°С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3075" y="1345406"/>
            <a:ext cx="1273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250°С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5" y="138864"/>
            <a:ext cx="2504698" cy="113907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8622" y="90400"/>
            <a:ext cx="2362200" cy="11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8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перспективы развития метода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комбинированных </a:t>
            </a:r>
            <a:r>
              <a:rPr lang="ru-RU" dirty="0" err="1"/>
              <a:t>наноструктур</a:t>
            </a:r>
            <a:r>
              <a:rPr lang="ru-RU" dirty="0"/>
              <a:t> оксида цинка,</a:t>
            </a:r>
          </a:p>
          <a:p>
            <a:r>
              <a:rPr lang="ru-RU" dirty="0" err="1"/>
              <a:t>Допирование</a:t>
            </a:r>
            <a:r>
              <a:rPr lang="ru-RU" dirty="0"/>
              <a:t> материалов на основе оксида цинка,</a:t>
            </a:r>
          </a:p>
          <a:p>
            <a:r>
              <a:rPr lang="ru-RU" dirty="0"/>
              <a:t>Создание сложных оксидных матриц типа</a:t>
            </a:r>
            <a:r>
              <a:rPr lang="en-US" dirty="0"/>
              <a:t> </a:t>
            </a:r>
            <a:r>
              <a:rPr lang="ru-RU" dirty="0"/>
              <a:t>для различных приложений.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60298" cy="1300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9800" y="-33302"/>
            <a:ext cx="2362200" cy="11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672" y="365124"/>
            <a:ext cx="10515600" cy="1325563"/>
          </a:xfrm>
        </p:spPr>
        <p:txBody>
          <a:bodyPr/>
          <a:lstStyle/>
          <a:p>
            <a:r>
              <a:rPr lang="ru-RU" alt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Оценка спроса</a:t>
            </a:r>
            <a: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72" y="1027906"/>
            <a:ext cx="9354256" cy="52617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003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Спасибо за внимание</a:t>
            </a:r>
            <a:r>
              <a:rPr lang="en-US" sz="5000" dirty="0">
                <a:latin typeface="Comic Sans MS" pitchFamily="66" charset="0"/>
              </a:rPr>
              <a:t>!</a:t>
            </a:r>
            <a:r>
              <a:rPr lang="ru-RU" sz="5000" dirty="0">
                <a:latin typeface="Comic Sans MS" pitchFamily="66" charset="0"/>
              </a:rPr>
              <a:t/>
            </a:r>
            <a:br>
              <a:rPr lang="ru-RU" sz="5000" dirty="0">
                <a:latin typeface="Comic Sans MS" pitchFamily="66" charset="0"/>
              </a:rPr>
            </a:br>
            <a:r>
              <a:rPr lang="ru-RU" sz="5000" dirty="0"/>
              <a:t/>
            </a:r>
            <a:br>
              <a:rPr lang="ru-RU" sz="500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300" y="4416425"/>
            <a:ext cx="10515600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 smtClean="0"/>
              <a:t>Прохоров Игорь Олегович</a:t>
            </a:r>
          </a:p>
          <a:p>
            <a:pPr marL="0" indent="0">
              <a:buNone/>
            </a:pPr>
            <a:r>
              <a:rPr lang="ru-RU" sz="2400" dirty="0" smtClean="0"/>
              <a:t>Кафедра «</a:t>
            </a:r>
            <a:r>
              <a:rPr lang="ru-RU" sz="2400" dirty="0" err="1" smtClean="0"/>
              <a:t>Нанотехнологии</a:t>
            </a:r>
            <a:r>
              <a:rPr lang="ru-RU" sz="2400" dirty="0" smtClean="0"/>
              <a:t> и биотехнологии» НГТУ </a:t>
            </a:r>
            <a:r>
              <a:rPr lang="ru-RU" sz="2400" dirty="0" err="1" smtClean="0"/>
              <a:t>им.Р.Е</a:t>
            </a:r>
            <a:r>
              <a:rPr lang="ru-RU" sz="2400" dirty="0" smtClean="0"/>
              <a:t>. Алексеева</a:t>
            </a:r>
          </a:p>
          <a:p>
            <a:pPr marL="0" indent="0">
              <a:buNone/>
            </a:pPr>
            <a:r>
              <a:rPr lang="ru-RU" sz="2400" dirty="0" smtClean="0"/>
              <a:t>+7 930 712 7 666 </a:t>
            </a:r>
          </a:p>
          <a:p>
            <a:pPr marL="0" indent="0">
              <a:buNone/>
            </a:pPr>
            <a:r>
              <a:rPr lang="en-US" sz="2400" dirty="0" smtClean="0"/>
              <a:t>igorprokhorov1998@yandex.ru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-7060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524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498" y="544138"/>
            <a:ext cx="10515600" cy="13255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Актуальность проекта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нового уникального способа синтеза тонких </a:t>
            </a:r>
            <a:r>
              <a:rPr lang="ru-RU" dirty="0" smtClean="0"/>
              <a:t>пленок</a:t>
            </a:r>
            <a:endParaRPr lang="en-US" dirty="0"/>
          </a:p>
          <a:p>
            <a:r>
              <a:rPr lang="ru-RU" dirty="0" smtClean="0"/>
              <a:t>Получение </a:t>
            </a:r>
            <a:r>
              <a:rPr lang="ru-RU" dirty="0" err="1" smtClean="0"/>
              <a:t>наноструктурированного</a:t>
            </a:r>
            <a:r>
              <a:rPr lang="ru-RU" dirty="0" smtClean="0"/>
              <a:t> оксида цинка</a:t>
            </a:r>
          </a:p>
          <a:p>
            <a:r>
              <a:rPr lang="ru-RU" dirty="0" smtClean="0"/>
              <a:t>Получение </a:t>
            </a:r>
            <a:r>
              <a:rPr lang="ru-RU" dirty="0" err="1" smtClean="0"/>
              <a:t>нульмерных</a:t>
            </a:r>
            <a:r>
              <a:rPr lang="ru-RU" dirty="0" smtClean="0"/>
              <a:t>, одномерных, двумерных слитков.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Более </a:t>
            </a:r>
            <a:r>
              <a:rPr lang="ru-RU" dirty="0"/>
              <a:t>высокое качество с точки зрения чистоты и</a:t>
            </a:r>
          </a:p>
          <a:p>
            <a:pPr marL="0" indent="0">
              <a:buNone/>
            </a:pPr>
            <a:r>
              <a:rPr lang="ru-RU" dirty="0"/>
              <a:t>структурной однородности.</a:t>
            </a:r>
          </a:p>
          <a:p>
            <a:r>
              <a:rPr lang="ru-RU" dirty="0" smtClean="0"/>
              <a:t>Создание уникальных </a:t>
            </a:r>
            <a:r>
              <a:rPr lang="ru-RU" dirty="0" err="1" smtClean="0"/>
              <a:t>неинвазивных</a:t>
            </a:r>
            <a:r>
              <a:rPr lang="ru-RU" dirty="0" smtClean="0"/>
              <a:t> сенсоров и газ-сенсоров.</a:t>
            </a:r>
            <a:endParaRPr lang="ru-RU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-33302"/>
            <a:ext cx="2470664" cy="119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304666"/>
            <a:ext cx="10515600" cy="13255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Актуальность проекта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98013" y="1630229"/>
            <a:ext cx="53939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Неинвазийные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стройства нового поколения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-Высокочувствительные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газовые сенсоры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-Материалы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фотовольтаики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-Люминесцентные устройства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Варристоры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8498" cy="120508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7" y="1338430"/>
            <a:ext cx="5105905" cy="4351338"/>
          </a:xfrm>
        </p:spPr>
      </p:pic>
    </p:spTree>
    <p:extLst>
      <p:ext uri="{BB962C8B-B14F-4D97-AF65-F5344CB8AC3E}">
        <p14:creationId xmlns:p14="http://schemas.microsoft.com/office/powerpoint/2010/main" val="3283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02" y="4982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работы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основ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плазмохимического синтеза оксида цинка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современных биосенсоров нового поколения.</a:t>
            </a:r>
            <a:endParaRPr lang="en-US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" y="0"/>
            <a:ext cx="3394216" cy="15436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-33302"/>
            <a:ext cx="2470664" cy="11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001" y="80595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существующих методов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958048"/>
            <a:ext cx="10617200" cy="44862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-Низкая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-Невозможность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пленок с четко заданной стехиометрией состава,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-Трудность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масштабирования процессов,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-Загрязнение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конечных материалов в результате неполной конверсии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следами растворителей или материалами аппаратуры (для «химических» методов),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-Сложности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получаемых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-Сложности с получением различных полиморфных модификаций,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-Сложности с созданием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6"/>
            <a:ext cx="2999998" cy="13643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-33302"/>
            <a:ext cx="2470664" cy="11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6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Научная новизна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r>
              <a:rPr lang="ru-RU" sz="2200" dirty="0" smtClean="0"/>
              <a:t>Существующее </a:t>
            </a:r>
            <a:r>
              <a:rPr lang="ru-RU" sz="2200" dirty="0"/>
              <a:t>решение:                                  </a:t>
            </a:r>
            <a:r>
              <a:rPr lang="ru-RU" sz="2200" dirty="0" smtClean="0"/>
              <a:t>  Предлагаемое </a:t>
            </a:r>
            <a:r>
              <a:rPr lang="ru-RU" sz="2200" dirty="0"/>
              <a:t>решение: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8161"/>
            <a:ext cx="3886200" cy="33242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1454C-49A3-407E-903B-1693767B31EC}"/>
              </a:ext>
            </a:extLst>
          </p:cNvPr>
          <p:cNvSpPr/>
          <p:nvPr/>
        </p:nvSpPr>
        <p:spPr>
          <a:xfrm>
            <a:off x="0" y="6099111"/>
            <a:ext cx="11759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</a:t>
            </a:r>
            <a:r>
              <a:rPr lang="en-US" sz="1600" dirty="0" smtClean="0">
                <a:latin typeface="Century Gothic" panose="020B0502020202020204" pitchFamily="34" charset="0"/>
              </a:rPr>
              <a:t>    </a:t>
            </a:r>
            <a:r>
              <a:rPr lang="ru-RU" sz="1600" dirty="0" smtClean="0">
                <a:latin typeface="Century Gothic" panose="020B0502020202020204" pitchFamily="34" charset="0"/>
              </a:rPr>
              <a:t>  </a:t>
            </a:r>
            <a:r>
              <a:rPr lang="en-US" sz="1600" dirty="0" smtClean="0">
                <a:latin typeface="Century Gothic" panose="020B0502020202020204" pitchFamily="34" charset="0"/>
              </a:rPr>
              <a:t>CVD </a:t>
            </a:r>
            <a:r>
              <a:rPr lang="ru-RU" sz="1600" dirty="0" smtClean="0">
                <a:latin typeface="Century Gothic" panose="020B0502020202020204" pitchFamily="34" charset="0"/>
              </a:rPr>
              <a:t>метод                                                                                             </a:t>
            </a:r>
            <a:r>
              <a:rPr lang="en-US" sz="1600" dirty="0" smtClean="0">
                <a:latin typeface="Century Gothic" panose="020B0502020202020204" pitchFamily="34" charset="0"/>
              </a:rPr>
              <a:t>PECVD</a:t>
            </a:r>
            <a:r>
              <a:rPr lang="ru-RU" sz="1600" dirty="0" smtClean="0">
                <a:latin typeface="Century Gothic" panose="020B0502020202020204" pitchFamily="34" charset="0"/>
              </a:rPr>
              <a:t> метод               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17562"/>
            <a:ext cx="2470664" cy="1194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09850" cy="1295071"/>
          </a:xfrm>
          <a:prstGeom prst="rect">
            <a:avLst/>
          </a:prstGeom>
        </p:spPr>
      </p:pic>
      <p:pic>
        <p:nvPicPr>
          <p:cNvPr id="1027" name="Picture 3" descr="тезисы цин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84" y="2300771"/>
            <a:ext cx="3830637" cy="281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406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Оптический эмиссионный спектр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083017"/>
            <a:ext cx="6070229" cy="452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11214" y="5695046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r>
              <a:rPr lang="ru-RU" dirty="0"/>
              <a:t>) </a:t>
            </a:r>
            <a:r>
              <a:rPr lang="en-US" dirty="0"/>
              <a:t>Zn</a:t>
            </a:r>
            <a:r>
              <a:rPr lang="ru-RU" dirty="0"/>
              <a:t>-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ru-RU" dirty="0"/>
              <a:t>, б) </a:t>
            </a:r>
            <a:r>
              <a:rPr lang="en-US" dirty="0"/>
              <a:t>Zn</a:t>
            </a:r>
            <a:r>
              <a:rPr lang="ru-RU" dirty="0"/>
              <a:t>-(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ru-RU" dirty="0"/>
              <a:t>:</a:t>
            </a:r>
            <a:r>
              <a:rPr lang="en-US" dirty="0"/>
              <a:t>O</a:t>
            </a:r>
            <a:r>
              <a:rPr lang="ru-RU" baseline="-25000" dirty="0"/>
              <a:t>2</a:t>
            </a:r>
            <a:r>
              <a:rPr lang="ru-RU" dirty="0"/>
              <a:t>) =2:1, </a:t>
            </a:r>
            <a:r>
              <a:rPr lang="en-US" dirty="0"/>
              <a:t>Zn</a:t>
            </a:r>
            <a:r>
              <a:rPr lang="ru-RU" dirty="0"/>
              <a:t>-(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ru-RU" dirty="0"/>
              <a:t>:</a:t>
            </a:r>
            <a:r>
              <a:rPr lang="en-US" dirty="0"/>
              <a:t>O</a:t>
            </a:r>
            <a:r>
              <a:rPr lang="ru-RU" baseline="-25000" dirty="0"/>
              <a:t>2</a:t>
            </a:r>
            <a:r>
              <a:rPr lang="ru-RU" dirty="0"/>
              <a:t>) =1:1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74612"/>
            <a:ext cx="3394216" cy="154360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4698" cy="1139073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2400" y="-27618"/>
            <a:ext cx="1879600" cy="11943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56EC1-3982-4B12-B48E-33DAAC55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107629"/>
            <a:ext cx="9182100" cy="9238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морфологии поверхности методом АСМ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386113-ED29-4D90-995D-1A25D725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999-FAD4-4744-8C97-426E8808832B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B8A334-637C-4F77-92C6-474D74B172B2}"/>
              </a:ext>
            </a:extLst>
          </p:cNvPr>
          <p:cNvSpPr txBox="1"/>
          <p:nvPr/>
        </p:nvSpPr>
        <p:spPr>
          <a:xfrm>
            <a:off x="116958" y="5913385"/>
            <a:ext cx="5979042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морфологии образцов от мощности плазмы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821828-62F6-4018-8C4F-1B119710A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73" y="1250245"/>
            <a:ext cx="5278212" cy="45262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BE6DF3-A16E-4655-BCBF-D08401EB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50245"/>
            <a:ext cx="5801535" cy="45739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3D24B0-3DB9-4B95-9D1E-4BDA67129D3B}"/>
              </a:ext>
            </a:extLst>
          </p:cNvPr>
          <p:cNvSpPr txBox="1"/>
          <p:nvPr/>
        </p:nvSpPr>
        <p:spPr>
          <a:xfrm>
            <a:off x="6000158" y="589258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морфологии образцов от температуры подложки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9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5" y="1027905"/>
            <a:ext cx="5774875" cy="461210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1027906"/>
            <a:ext cx="5765132" cy="46121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7538"/>
            <a:ext cx="10515600" cy="1325563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515" y="1273593"/>
            <a:ext cx="125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50Вт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332" y="1336745"/>
            <a:ext cx="173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100 Вт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4698" cy="113907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9800" y="-33302"/>
            <a:ext cx="2362200" cy="11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865</Words>
  <Application>Microsoft Office PowerPoint</Application>
  <PresentationFormat>Широкоэкранный</PresentationFormat>
  <Paragraphs>79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Cambria</vt:lpstr>
      <vt:lpstr>Century Gothic</vt:lpstr>
      <vt:lpstr>Comic Sans MS</vt:lpstr>
      <vt:lpstr>Times New Roman</vt:lpstr>
      <vt:lpstr>Тема Office</vt:lpstr>
      <vt:lpstr>Морфология поверхности наноструктурированного оксида цинка, полученного в PECVD.</vt:lpstr>
      <vt:lpstr>Актуальность проекта </vt:lpstr>
      <vt:lpstr>Актуальность проекта </vt:lpstr>
      <vt:lpstr>Основное направление работы</vt:lpstr>
      <vt:lpstr>Основные недостатки существующих методов</vt:lpstr>
      <vt:lpstr> Научная новизна   Существующее решение:                                    Предлагаемое решение:</vt:lpstr>
      <vt:lpstr>Оптический эмиссионный спектр</vt:lpstr>
      <vt:lpstr> Исследование морфологии поверхности методом АСМ</vt:lpstr>
      <vt:lpstr>Презентация PowerPoint</vt:lpstr>
      <vt:lpstr>Презентация PowerPoint</vt:lpstr>
      <vt:lpstr>Презентация PowerPoint</vt:lpstr>
      <vt:lpstr>Дальнейшие перспективы развития метода </vt:lpstr>
      <vt:lpstr>Оценка спроса </vt:lpstr>
      <vt:lpstr>Спасибо за внимание!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Оксид галлия</dc:title>
  <dc:creator>igor prokhorov</dc:creator>
  <cp:lastModifiedBy>igor prokhorov</cp:lastModifiedBy>
  <cp:revision>129</cp:revision>
  <dcterms:created xsi:type="dcterms:W3CDTF">2021-04-12T10:53:05Z</dcterms:created>
  <dcterms:modified xsi:type="dcterms:W3CDTF">2021-05-12T11:25:31Z</dcterms:modified>
</cp:coreProperties>
</file>