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6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7"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4FE822-5AA5-4170-AAEF-E96BE556F527}" type="datetimeFigureOut">
              <a:rPr lang="ru-RU" smtClean="0"/>
              <a:t>17.05.2021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47F2DD-AA76-47B8-98E4-BB79E10F0DB1}" type="slidenum">
              <a:rPr lang="ru-RU" smtClean="0"/>
              <a:t>‹#›</a:t>
            </a:fld>
            <a:endParaRPr lang="ru-RU"/>
          </a:p>
        </p:txBody>
      </p:sp>
    </p:spTree>
    <p:extLst>
      <p:ext uri="{BB962C8B-B14F-4D97-AF65-F5344CB8AC3E}">
        <p14:creationId xmlns:p14="http://schemas.microsoft.com/office/powerpoint/2010/main" val="294537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A5480BE-DB4D-4AF9-B478-7FB7B912235F}" type="slidenum">
              <a:rPr lang="ru-RU" smtClean="0"/>
              <a:pPr/>
              <a:t>4</a:t>
            </a:fld>
            <a:endParaRPr lang="ru-RU"/>
          </a:p>
        </p:txBody>
      </p:sp>
    </p:spTree>
    <p:extLst>
      <p:ext uri="{BB962C8B-B14F-4D97-AF65-F5344CB8AC3E}">
        <p14:creationId xmlns:p14="http://schemas.microsoft.com/office/powerpoint/2010/main" val="197058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335150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386387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201082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411672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4041451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75C2E8E-4E1C-4673-A1D3-560836288F92}" type="datetimeFigureOut">
              <a:rPr lang="ru-RU" smtClean="0"/>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221258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75C2E8E-4E1C-4673-A1D3-560836288F92}" type="datetimeFigureOut">
              <a:rPr lang="ru-RU" smtClean="0"/>
              <a:t>17.05.2021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3703118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75C2E8E-4E1C-4673-A1D3-560836288F92}" type="datetimeFigureOut">
              <a:rPr lang="ru-RU" smtClean="0"/>
              <a:t>17.05.2021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1245479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5C2E8E-4E1C-4673-A1D3-560836288F92}" type="datetimeFigureOut">
              <a:rPr lang="ru-RU" smtClean="0"/>
              <a:t>17.05.2021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3508550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5C2E8E-4E1C-4673-A1D3-560836288F92}" type="datetimeFigureOut">
              <a:rPr lang="ru-RU" smtClean="0"/>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1630279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75C2E8E-4E1C-4673-A1D3-560836288F92}" type="datetimeFigureOut">
              <a:rPr lang="ru-RU" smtClean="0"/>
              <a:t>17.05.2021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9D985A-A0F3-4388-B67B-736D92361204}" type="slidenum">
              <a:rPr lang="ru-RU" smtClean="0"/>
              <a:t>‹#›</a:t>
            </a:fld>
            <a:endParaRPr lang="ru-RU"/>
          </a:p>
        </p:txBody>
      </p:sp>
    </p:spTree>
    <p:extLst>
      <p:ext uri="{BB962C8B-B14F-4D97-AF65-F5344CB8AC3E}">
        <p14:creationId xmlns:p14="http://schemas.microsoft.com/office/powerpoint/2010/main" val="3048468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C2E8E-4E1C-4673-A1D3-560836288F92}" type="datetimeFigureOut">
              <a:rPr lang="ru-RU" smtClean="0"/>
              <a:t>17.05.2021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D985A-A0F3-4388-B67B-736D92361204}" type="slidenum">
              <a:rPr lang="ru-RU" smtClean="0"/>
              <a:t>‹#›</a:t>
            </a:fld>
            <a:endParaRPr lang="ru-RU"/>
          </a:p>
        </p:txBody>
      </p:sp>
    </p:spTree>
    <p:extLst>
      <p:ext uri="{BB962C8B-B14F-4D97-AF65-F5344CB8AC3E}">
        <p14:creationId xmlns:p14="http://schemas.microsoft.com/office/powerpoint/2010/main" val="1312513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6595" y="1286634"/>
            <a:ext cx="10008637" cy="2796494"/>
          </a:xfrm>
        </p:spPr>
        <p:txBody>
          <a:bodyPr>
            <a:normAutofit fontScale="90000"/>
          </a:bodyPr>
          <a:lstStyle/>
          <a:p>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Metal salicylates Co</a:t>
            </a:r>
            <a:r>
              <a:rPr lang="en-GB" baseline="30000" dirty="0" smtClean="0">
                <a:effectLst/>
                <a:latin typeface="Times" panose="02020603050405020304" pitchFamily="18" charset="0"/>
                <a:ea typeface="Times New Roman" panose="02020603050405020304" pitchFamily="18" charset="0"/>
                <a:cs typeface="Times New Roman" panose="02020603050405020304" pitchFamily="18" charset="0"/>
              </a:rPr>
              <a:t>2+</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 Zn</a:t>
            </a:r>
            <a:r>
              <a:rPr lang="en-GB" baseline="30000" dirty="0" smtClean="0">
                <a:effectLst/>
                <a:latin typeface="Times" panose="02020603050405020304" pitchFamily="18" charset="0"/>
                <a:ea typeface="Times New Roman" panose="02020603050405020304" pitchFamily="18" charset="0"/>
                <a:cs typeface="Times New Roman" panose="02020603050405020304" pitchFamily="18" charset="0"/>
              </a:rPr>
              <a:t>2+</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 </a:t>
            </a:r>
            <a:r>
              <a:rPr lang="en-US" dirty="0" smtClean="0">
                <a:effectLst/>
                <a:latin typeface="Times New Roman" panose="02020603050405020304" pitchFamily="18" charset="0"/>
                <a:ea typeface="Times New Roman" panose="02020603050405020304" pitchFamily="18" charset="0"/>
              </a:rPr>
              <a:t>Ni</a:t>
            </a:r>
            <a:r>
              <a:rPr lang="en-US" baseline="30000" dirty="0" smtClean="0">
                <a:effectLst/>
                <a:latin typeface="Times New Roman" panose="02020603050405020304" pitchFamily="18" charset="0"/>
                <a:ea typeface="Times New Roman" panose="02020603050405020304" pitchFamily="18" charset="0"/>
              </a:rPr>
              <a:t>2+</a:t>
            </a:r>
            <a:r>
              <a:rPr lang="en-US" dirty="0" smtClean="0">
                <a:effectLst/>
                <a:latin typeface="Times New Roman" panose="02020603050405020304" pitchFamily="18" charset="0"/>
                <a:ea typeface="Times New Roman" panose="02020603050405020304" pitchFamily="18" charset="0"/>
              </a:rPr>
              <a:t>, </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Mn</a:t>
            </a:r>
            <a:r>
              <a:rPr lang="en-GB" baseline="30000" dirty="0" smtClean="0">
                <a:effectLst/>
                <a:latin typeface="Times" panose="02020603050405020304" pitchFamily="18" charset="0"/>
                <a:ea typeface="Times New Roman" panose="02020603050405020304" pitchFamily="18" charset="0"/>
                <a:cs typeface="Times New Roman" panose="02020603050405020304" pitchFamily="18" charset="0"/>
              </a:rPr>
              <a:t>2+</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 Li</a:t>
            </a:r>
            <a:r>
              <a:rPr lang="en-GB" baseline="30000" dirty="0" smtClean="0">
                <a:effectLst/>
                <a:latin typeface="Times" panose="02020603050405020304" pitchFamily="18" charset="0"/>
                <a:ea typeface="Times New Roman" panose="02020603050405020304" pitchFamily="18" charset="0"/>
                <a:cs typeface="Times New Roman" panose="02020603050405020304" pitchFamily="18" charset="0"/>
              </a:rPr>
              <a:t>+</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 and Mg</a:t>
            </a:r>
            <a:r>
              <a:rPr lang="en-GB" baseline="30000" dirty="0" smtClean="0">
                <a:effectLst/>
                <a:latin typeface="Times" panose="02020603050405020304" pitchFamily="18" charset="0"/>
                <a:ea typeface="Times New Roman" panose="02020603050405020304" pitchFamily="18" charset="0"/>
                <a:cs typeface="Times New Roman" panose="02020603050405020304" pitchFamily="18" charset="0"/>
              </a:rPr>
              <a:t>2+</a:t>
            </a:r>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 properties and effect on pain sensitivity</a:t>
            </a:r>
            <a:endParaRPr lang="ru-RU" dirty="0"/>
          </a:p>
        </p:txBody>
      </p:sp>
      <p:sp>
        <p:nvSpPr>
          <p:cNvPr id="3" name="Подзаголовок 2"/>
          <p:cNvSpPr>
            <a:spLocks noGrp="1"/>
          </p:cNvSpPr>
          <p:nvPr>
            <p:ph type="subTitle" idx="1"/>
          </p:nvPr>
        </p:nvSpPr>
        <p:spPr>
          <a:xfrm>
            <a:off x="1941945" y="4302070"/>
            <a:ext cx="9144000" cy="1655762"/>
          </a:xfrm>
        </p:spPr>
        <p:txBody>
          <a:bodyPr>
            <a:normAutofit lnSpcReduction="10000"/>
          </a:bodyPr>
          <a:lstStyle/>
          <a:p>
            <a:r>
              <a:rPr lang="en-US" b="1" dirty="0"/>
              <a:t>M Yu </a:t>
            </a:r>
            <a:r>
              <a:rPr lang="en-US" b="1" dirty="0" err="1"/>
              <a:t>Ravaeva</a:t>
            </a:r>
            <a:r>
              <a:rPr lang="en-US" b="1" dirty="0"/>
              <a:t> </a:t>
            </a:r>
            <a:r>
              <a:rPr lang="en-US" b="1" baseline="30000" dirty="0"/>
              <a:t>1*</a:t>
            </a:r>
            <a:r>
              <a:rPr lang="en-US" b="1" dirty="0"/>
              <a:t>, I V </a:t>
            </a:r>
            <a:r>
              <a:rPr lang="en-US" b="1" dirty="0" err="1"/>
              <a:t>Cheretaev</a:t>
            </a:r>
            <a:r>
              <a:rPr lang="en-US" b="1" dirty="0"/>
              <a:t> </a:t>
            </a:r>
            <a:r>
              <a:rPr lang="en-US" b="1" baseline="30000" dirty="0"/>
              <a:t>1</a:t>
            </a:r>
            <a:r>
              <a:rPr lang="en-US" b="1" dirty="0"/>
              <a:t> and E N </a:t>
            </a:r>
            <a:r>
              <a:rPr lang="en-US" b="1" dirty="0" err="1"/>
              <a:t>Chuyan</a:t>
            </a:r>
            <a:r>
              <a:rPr lang="en-US" b="1" dirty="0"/>
              <a:t> </a:t>
            </a:r>
            <a:r>
              <a:rPr lang="en-US" b="1" baseline="30000" dirty="0"/>
              <a:t>1</a:t>
            </a:r>
            <a:endParaRPr lang="ru-RU" b="1" dirty="0"/>
          </a:p>
          <a:p>
            <a:r>
              <a:rPr lang="en-GB" baseline="30000" dirty="0"/>
              <a:t>1</a:t>
            </a:r>
            <a:r>
              <a:rPr lang="en-GB" dirty="0"/>
              <a:t> </a:t>
            </a:r>
            <a:r>
              <a:rPr lang="en-GB" dirty="0" err="1"/>
              <a:t>Taurida</a:t>
            </a:r>
            <a:r>
              <a:rPr lang="en-GB" dirty="0"/>
              <a:t> Academy, Faculty of Biology and Chemistry, V.I. </a:t>
            </a:r>
            <a:r>
              <a:rPr lang="en-GB" dirty="0" err="1"/>
              <a:t>Vernadsky</a:t>
            </a:r>
            <a:r>
              <a:rPr lang="en-GB" dirty="0"/>
              <a:t> Crimean Federal </a:t>
            </a:r>
            <a:r>
              <a:rPr lang="en-GB" dirty="0" smtClean="0"/>
              <a:t>University, </a:t>
            </a:r>
            <a:endParaRPr lang="ru-RU" dirty="0" smtClean="0"/>
          </a:p>
          <a:p>
            <a:r>
              <a:rPr lang="en-GB" dirty="0" smtClean="0"/>
              <a:t>Simferopol</a:t>
            </a:r>
            <a:r>
              <a:rPr lang="en-GB" dirty="0"/>
              <a:t>, Republic of Crimea, Russia</a:t>
            </a:r>
            <a:endParaRPr lang="ru-RU" dirty="0"/>
          </a:p>
          <a:p>
            <a:endParaRPr lang="ru-RU" dirty="0"/>
          </a:p>
        </p:txBody>
      </p:sp>
      <p:sp>
        <p:nvSpPr>
          <p:cNvPr id="4" name="Прямоугольник 3"/>
          <p:cNvSpPr/>
          <p:nvPr/>
        </p:nvSpPr>
        <p:spPr>
          <a:xfrm>
            <a:off x="859201" y="583031"/>
            <a:ext cx="11103427" cy="1200329"/>
          </a:xfrm>
          <a:prstGeom prst="rect">
            <a:avLst/>
          </a:prstGeom>
        </p:spPr>
        <p:txBody>
          <a:bodyPr wrap="square">
            <a:spAutoFit/>
          </a:bodyPr>
          <a:lstStyle/>
          <a:p>
            <a:pPr algn="ctr"/>
            <a:r>
              <a:rPr lang="en-US" sz="2400" b="1" kern="100" dirty="0">
                <a:latin typeface="Times New Roman" panose="02020603050405020304" pitchFamily="18" charset="0"/>
                <a:ea typeface="SimSun" panose="02010600030101010101" pitchFamily="2" charset="-122"/>
              </a:rPr>
              <a:t>International Scientific Practical Conference «Materials science, </a:t>
            </a:r>
            <a:endParaRPr lang="ru-RU" sz="2400" b="1" kern="100" dirty="0" smtClean="0">
              <a:latin typeface="Times New Roman" panose="02020603050405020304" pitchFamily="18" charset="0"/>
              <a:ea typeface="SimSun" panose="02010600030101010101" pitchFamily="2" charset="-122"/>
            </a:endParaRPr>
          </a:p>
          <a:p>
            <a:pPr algn="ctr"/>
            <a:r>
              <a:rPr lang="en-US" sz="2400" b="1" kern="100" dirty="0" smtClean="0">
                <a:latin typeface="Times New Roman" panose="02020603050405020304" pitchFamily="18" charset="0"/>
                <a:ea typeface="SimSun" panose="02010600030101010101" pitchFamily="2" charset="-122"/>
              </a:rPr>
              <a:t>shape-generating </a:t>
            </a:r>
            <a:r>
              <a:rPr lang="en-US" sz="2400" b="1" kern="100" dirty="0">
                <a:latin typeface="Times New Roman" panose="02020603050405020304" pitchFamily="18" charset="0"/>
                <a:ea typeface="SimSun" panose="02010600030101010101" pitchFamily="2" charset="-122"/>
              </a:rPr>
              <a:t>technologies and equipment 2021</a:t>
            </a:r>
            <a:r>
              <a:rPr lang="en-US" sz="2400" b="1" kern="100" dirty="0" smtClean="0">
                <a:latin typeface="Times New Roman" panose="02020603050405020304" pitchFamily="18" charset="0"/>
                <a:ea typeface="SimSun" panose="02010600030101010101" pitchFamily="2" charset="-122"/>
              </a:rPr>
              <a:t>»</a:t>
            </a:r>
            <a:endParaRPr lang="ru-RU" sz="2400" b="1" kern="100" dirty="0" smtClean="0">
              <a:latin typeface="Times New Roman" panose="02020603050405020304" pitchFamily="18" charset="0"/>
              <a:ea typeface="SimSun" panose="02010600030101010101" pitchFamily="2" charset="-122"/>
            </a:endParaRPr>
          </a:p>
          <a:p>
            <a:pPr algn="ctr"/>
            <a:r>
              <a:rPr lang="en-US" sz="2400" b="1" kern="100" dirty="0" smtClean="0">
                <a:latin typeface="Times New Roman" panose="02020603050405020304" pitchFamily="18" charset="0"/>
                <a:ea typeface="SimSun" panose="02010600030101010101" pitchFamily="2" charset="-122"/>
              </a:rPr>
              <a:t> </a:t>
            </a:r>
            <a:r>
              <a:rPr lang="en-US" sz="2400" b="1" kern="100" dirty="0">
                <a:latin typeface="Times New Roman" panose="02020603050405020304" pitchFamily="18" charset="0"/>
                <a:ea typeface="SimSun" panose="02010600030101010101" pitchFamily="2" charset="-122"/>
              </a:rPr>
              <a:t>(ICMSSTE 2021)</a:t>
            </a:r>
            <a:endParaRPr lang="ru-RU" sz="2400" dirty="0"/>
          </a:p>
        </p:txBody>
      </p:sp>
    </p:spTree>
    <p:extLst>
      <p:ext uri="{BB962C8B-B14F-4D97-AF65-F5344CB8AC3E}">
        <p14:creationId xmlns:p14="http://schemas.microsoft.com/office/powerpoint/2010/main" val="3570812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1727"/>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The effect of Mg</a:t>
            </a:r>
            <a:r>
              <a:rPr lang="ru-RU"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salicylate on the pain sensitivity of rats in the tail-flick and hot plate </a:t>
            </a:r>
            <a:r>
              <a:rPr lang="en-US" sz="2800" b="1" dirty="0" smtClean="0">
                <a:latin typeface="Times New Roman" panose="02020603050405020304" pitchFamily="18" charset="0"/>
                <a:cs typeface="Times New Roman" panose="02020603050405020304" pitchFamily="18" charset="0"/>
              </a:rPr>
              <a:t>tests</a:t>
            </a:r>
            <a:r>
              <a:rPr lang="ru-RU" sz="2800" b="1" dirty="0" smtClean="0">
                <a:latin typeface="Times New Roman" panose="02020603050405020304" pitchFamily="18" charset="0"/>
                <a:cs typeface="Times New Roman" panose="02020603050405020304" pitchFamily="18" charset="0"/>
              </a:rPr>
              <a:t> </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286002" y="1479914"/>
            <a:ext cx="4164087" cy="4190330"/>
          </a:xfrm>
          <a:prstGeom prst="rect">
            <a:avLst/>
          </a:prstGeom>
        </p:spPr>
      </p:pic>
      <p:pic>
        <p:nvPicPr>
          <p:cNvPr id="5" name="Рисунок 4"/>
          <p:cNvPicPr>
            <a:picLocks noChangeAspect="1"/>
          </p:cNvPicPr>
          <p:nvPr/>
        </p:nvPicPr>
        <p:blipFill>
          <a:blip r:embed="rId3"/>
          <a:stretch>
            <a:fillRect/>
          </a:stretch>
        </p:blipFill>
        <p:spPr>
          <a:xfrm>
            <a:off x="6363642" y="1542216"/>
            <a:ext cx="4076605" cy="4172834"/>
          </a:xfrm>
          <a:prstGeom prst="rect">
            <a:avLst/>
          </a:prstGeom>
        </p:spPr>
      </p:pic>
      <p:sp>
        <p:nvSpPr>
          <p:cNvPr id="6" name="Прямоугольник 5"/>
          <p:cNvSpPr/>
          <p:nvPr/>
        </p:nvSpPr>
        <p:spPr>
          <a:xfrm>
            <a:off x="121605" y="6104902"/>
            <a:ext cx="10027740"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245051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2763" y="-14893"/>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The effect of Li</a:t>
            </a:r>
            <a:r>
              <a:rPr lang="ru-RU" sz="2800" b="1"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salicylate on the pain sensitivity of rats in the tail-flick and hot plate </a:t>
            </a:r>
            <a:r>
              <a:rPr lang="en-US" sz="2800" b="1" dirty="0" smtClean="0">
                <a:latin typeface="Times New Roman" panose="02020603050405020304" pitchFamily="18" charset="0"/>
                <a:cs typeface="Times New Roman" panose="02020603050405020304" pitchFamily="18" charset="0"/>
              </a:rPr>
              <a:t>tests</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848006" y="1414662"/>
            <a:ext cx="4247994" cy="4238956"/>
          </a:xfrm>
          <a:prstGeom prst="rect">
            <a:avLst/>
          </a:prstGeom>
        </p:spPr>
      </p:pic>
      <p:pic>
        <p:nvPicPr>
          <p:cNvPr id="5" name="Рисунок 4"/>
          <p:cNvPicPr>
            <a:picLocks noChangeAspect="1"/>
          </p:cNvPicPr>
          <p:nvPr/>
        </p:nvPicPr>
        <p:blipFill>
          <a:blip r:embed="rId3"/>
          <a:stretch>
            <a:fillRect/>
          </a:stretch>
        </p:blipFill>
        <p:spPr>
          <a:xfrm>
            <a:off x="6650613" y="1602386"/>
            <a:ext cx="4148574" cy="4139535"/>
          </a:xfrm>
          <a:prstGeom prst="rect">
            <a:avLst/>
          </a:prstGeom>
        </p:spPr>
      </p:pic>
      <p:sp>
        <p:nvSpPr>
          <p:cNvPr id="6" name="Прямоугольник 5"/>
          <p:cNvSpPr/>
          <p:nvPr/>
        </p:nvSpPr>
        <p:spPr>
          <a:xfrm>
            <a:off x="121605" y="6104902"/>
            <a:ext cx="6988322"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2154283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78513"/>
            <a:ext cx="10515600" cy="1325563"/>
          </a:xfrm>
        </p:spPr>
        <p:txBody>
          <a:bodyPr>
            <a:noAutofit/>
          </a:bodyPr>
          <a:lstStyle/>
          <a:p>
            <a:pPr algn="ctr"/>
            <a:r>
              <a:rPr lang="en-US" sz="2800" b="1" dirty="0" smtClean="0">
                <a:effectLst/>
                <a:latin typeface="Times New Roman" panose="02020603050405020304" pitchFamily="18" charset="0"/>
                <a:ea typeface="Times New Roman" panose="02020603050405020304" pitchFamily="18" charset="0"/>
              </a:rPr>
              <a:t>Efficiency coefficient (EC) of analgesic action of salicylates Co</a:t>
            </a:r>
            <a:r>
              <a:rPr lang="en-US" sz="2800" b="1" baseline="30000" dirty="0" smtClean="0">
                <a:effectLst/>
                <a:latin typeface="Times New Roman" panose="02020603050405020304" pitchFamily="18" charset="0"/>
                <a:ea typeface="Times New Roman" panose="02020603050405020304" pitchFamily="18" charset="0"/>
              </a:rPr>
              <a:t>2+</a:t>
            </a:r>
            <a:r>
              <a:rPr lang="en-US" sz="2800" b="1" dirty="0" smtClean="0">
                <a:effectLst/>
                <a:latin typeface="Times New Roman" panose="02020603050405020304" pitchFamily="18" charset="0"/>
                <a:ea typeface="Times New Roman" panose="02020603050405020304" pitchFamily="18" charset="0"/>
              </a:rPr>
              <a:t>, Ni</a:t>
            </a:r>
            <a:r>
              <a:rPr lang="en-US" sz="2800" b="1" baseline="30000" dirty="0" smtClean="0">
                <a:effectLst/>
                <a:latin typeface="Times New Roman" panose="02020603050405020304" pitchFamily="18" charset="0"/>
                <a:ea typeface="Times New Roman" panose="02020603050405020304" pitchFamily="18" charset="0"/>
              </a:rPr>
              <a:t>2+</a:t>
            </a:r>
            <a:r>
              <a:rPr lang="en-US" sz="2800" b="1" dirty="0" smtClean="0">
                <a:effectLst/>
                <a:latin typeface="Times New Roman" panose="02020603050405020304" pitchFamily="18" charset="0"/>
                <a:ea typeface="Times New Roman" panose="02020603050405020304" pitchFamily="18" charset="0"/>
              </a:rPr>
              <a:t>, Zn</a:t>
            </a:r>
            <a:r>
              <a:rPr lang="en-US" sz="2800" b="1" baseline="30000" dirty="0" smtClean="0">
                <a:effectLst/>
                <a:latin typeface="Times New Roman" panose="02020603050405020304" pitchFamily="18" charset="0"/>
                <a:ea typeface="Times New Roman" panose="02020603050405020304" pitchFamily="18" charset="0"/>
              </a:rPr>
              <a:t>2+</a:t>
            </a:r>
            <a:r>
              <a:rPr lang="en-US" sz="2800" b="1" dirty="0" smtClean="0">
                <a:effectLst/>
                <a:latin typeface="Times New Roman" panose="02020603050405020304" pitchFamily="18" charset="0"/>
                <a:ea typeface="Times New Roman" panose="02020603050405020304" pitchFamily="18" charset="0"/>
              </a:rPr>
              <a:t>, Mn</a:t>
            </a:r>
            <a:r>
              <a:rPr lang="en-US" sz="2800" b="1" baseline="30000" dirty="0" smtClean="0">
                <a:effectLst/>
                <a:latin typeface="Times New Roman" panose="02020603050405020304" pitchFamily="18" charset="0"/>
                <a:ea typeface="Times New Roman" panose="02020603050405020304" pitchFamily="18" charset="0"/>
              </a:rPr>
              <a:t>2+</a:t>
            </a:r>
            <a:r>
              <a:rPr lang="en-US" sz="2800" b="1" dirty="0" smtClean="0">
                <a:effectLst/>
                <a:latin typeface="Times New Roman" panose="02020603050405020304" pitchFamily="18" charset="0"/>
                <a:ea typeface="Times New Roman" panose="02020603050405020304" pitchFamily="18" charset="0"/>
              </a:rPr>
              <a:t>, Mg</a:t>
            </a:r>
            <a:r>
              <a:rPr lang="en-US" sz="2800" b="1" baseline="30000" dirty="0" smtClean="0">
                <a:effectLst/>
                <a:latin typeface="Times New Roman" panose="02020603050405020304" pitchFamily="18" charset="0"/>
                <a:ea typeface="Times New Roman" panose="02020603050405020304" pitchFamily="18" charset="0"/>
              </a:rPr>
              <a:t>2+</a:t>
            </a:r>
            <a:r>
              <a:rPr lang="en-US" sz="2800" b="1" dirty="0" smtClean="0">
                <a:effectLst/>
                <a:latin typeface="Times New Roman" panose="02020603050405020304" pitchFamily="18" charset="0"/>
                <a:ea typeface="Times New Roman" panose="02020603050405020304" pitchFamily="18" charset="0"/>
              </a:rPr>
              <a:t> and Li</a:t>
            </a:r>
            <a:r>
              <a:rPr lang="en-US" sz="2800" b="1" baseline="30000" dirty="0" smtClean="0">
                <a:effectLst/>
                <a:latin typeface="Times New Roman" panose="02020603050405020304" pitchFamily="18" charset="0"/>
                <a:ea typeface="Times New Roman" panose="02020603050405020304" pitchFamily="18" charset="0"/>
              </a:rPr>
              <a:t>+</a:t>
            </a:r>
            <a:r>
              <a:rPr lang="en-US" sz="2800" b="1" dirty="0" smtClean="0">
                <a:effectLst/>
                <a:latin typeface="Times New Roman" panose="02020603050405020304" pitchFamily="18" charset="0"/>
                <a:ea typeface="Times New Roman" panose="02020603050405020304" pitchFamily="18" charset="0"/>
              </a:rPr>
              <a:t> in the “tail-flick” </a:t>
            </a:r>
            <a:r>
              <a:rPr lang="en-US" sz="2800" b="1" dirty="0">
                <a:latin typeface="Times New Roman" panose="02020603050405020304" pitchFamily="18" charset="0"/>
                <a:ea typeface="Times New Roman" panose="02020603050405020304" pitchFamily="18" charset="0"/>
              </a:rPr>
              <a:t>“hot plate” </a:t>
            </a:r>
            <a:r>
              <a:rPr lang="en-US" sz="2800" b="1" dirty="0" smtClean="0">
                <a:latin typeface="Times New Roman" panose="02020603050405020304" pitchFamily="18" charset="0"/>
                <a:ea typeface="Times New Roman" panose="02020603050405020304" pitchFamily="18" charset="0"/>
              </a:rPr>
              <a:t>test</a:t>
            </a:r>
            <a:endParaRPr lang="ru-RU" sz="2800" b="1" dirty="0">
              <a:latin typeface="Times New Roman" panose="02020603050405020304" pitchFamily="18" charset="0"/>
              <a:ea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453285" y="1830311"/>
            <a:ext cx="5642715" cy="3512899"/>
          </a:xfrm>
          <a:prstGeom prst="rect">
            <a:avLst/>
          </a:prstGeom>
        </p:spPr>
      </p:pic>
      <p:pic>
        <p:nvPicPr>
          <p:cNvPr id="5" name="Рисунок 4"/>
          <p:cNvPicPr>
            <a:picLocks noChangeAspect="1"/>
          </p:cNvPicPr>
          <p:nvPr/>
        </p:nvPicPr>
        <p:blipFill>
          <a:blip r:embed="rId3"/>
          <a:stretch>
            <a:fillRect/>
          </a:stretch>
        </p:blipFill>
        <p:spPr>
          <a:xfrm>
            <a:off x="6503832" y="1830311"/>
            <a:ext cx="5688168" cy="3532378"/>
          </a:xfrm>
          <a:prstGeom prst="rect">
            <a:avLst/>
          </a:prstGeom>
        </p:spPr>
      </p:pic>
    </p:spTree>
    <p:extLst>
      <p:ext uri="{BB962C8B-B14F-4D97-AF65-F5344CB8AC3E}">
        <p14:creationId xmlns:p14="http://schemas.microsoft.com/office/powerpoint/2010/main" val="1160591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b="1" dirty="0" smtClean="0"/>
              <a:t>Conclusion</a:t>
            </a:r>
            <a:r>
              <a:rPr lang="ru-RU" b="1" dirty="0" smtClean="0"/>
              <a:t/>
            </a:r>
            <a:br>
              <a:rPr lang="ru-RU" b="1" dirty="0" smtClean="0"/>
            </a:br>
            <a:endParaRPr lang="ru-RU" dirty="0"/>
          </a:p>
        </p:txBody>
      </p:sp>
      <p:sp>
        <p:nvSpPr>
          <p:cNvPr id="3" name="Объект 2"/>
          <p:cNvSpPr>
            <a:spLocks noGrp="1"/>
          </p:cNvSpPr>
          <p:nvPr>
            <p:ph idx="1"/>
          </p:nvPr>
        </p:nvSpPr>
        <p:spPr>
          <a:xfrm>
            <a:off x="614265" y="1396417"/>
            <a:ext cx="10515600" cy="4351338"/>
          </a:xfrm>
        </p:spPr>
        <p:txBody>
          <a:bodyPr>
            <a:normAutofit lnSpcReduction="10000"/>
          </a:bodyPr>
          <a:lstStyle/>
          <a:p>
            <a:pPr marL="0" indent="0">
              <a:buNone/>
            </a:pPr>
            <a:r>
              <a:rPr lang="en-US" dirty="0" smtClean="0"/>
              <a:t>1</a:t>
            </a:r>
            <a:r>
              <a:rPr lang="en-US" dirty="0"/>
              <a:t>. ASA in all doses had a pronounced analgesic effect with the participation of spinal and/or </a:t>
            </a:r>
            <a:r>
              <a:rPr lang="en-US" dirty="0" err="1"/>
              <a:t>supraspinal</a:t>
            </a:r>
            <a:r>
              <a:rPr lang="en-US" dirty="0"/>
              <a:t> mechanisms of PS regulation. This is evidenced by a significant increase in the PS thresholds in the tests of thermal acute pain “tail-flick” and “hot plate”.</a:t>
            </a:r>
            <a:endParaRPr lang="ru-RU" dirty="0" smtClean="0">
              <a:effectLst/>
            </a:endParaRPr>
          </a:p>
          <a:p>
            <a:pPr marL="0" indent="0">
              <a:buNone/>
            </a:pPr>
            <a:r>
              <a:rPr lang="en-US" dirty="0"/>
              <a:t>2. The analgesic effects </a:t>
            </a:r>
            <a:r>
              <a:rPr lang="en-GB" dirty="0"/>
              <a:t>А</a:t>
            </a:r>
            <a:r>
              <a:rPr lang="en-US" dirty="0"/>
              <a:t>SNi</a:t>
            </a:r>
            <a:r>
              <a:rPr lang="en-US" baseline="30000" dirty="0"/>
              <a:t>2+</a:t>
            </a:r>
            <a:r>
              <a:rPr lang="en-US" dirty="0"/>
              <a:t>, </a:t>
            </a:r>
            <a:r>
              <a:rPr lang="en-GB" dirty="0"/>
              <a:t>А</a:t>
            </a:r>
            <a:r>
              <a:rPr lang="en-US" dirty="0"/>
              <a:t>S</a:t>
            </a:r>
            <a:r>
              <a:rPr lang="en-GB" dirty="0"/>
              <a:t>М</a:t>
            </a:r>
            <a:r>
              <a:rPr lang="en-US" dirty="0"/>
              <a:t>n</a:t>
            </a:r>
            <a:r>
              <a:rPr lang="en-US" baseline="30000" dirty="0"/>
              <a:t>2+</a:t>
            </a:r>
            <a:r>
              <a:rPr lang="en-US" dirty="0"/>
              <a:t>and </a:t>
            </a:r>
            <a:r>
              <a:rPr lang="en-GB" dirty="0"/>
              <a:t>А</a:t>
            </a:r>
            <a:r>
              <a:rPr lang="en-US" dirty="0" err="1"/>
              <a:t>SLi</a:t>
            </a:r>
            <a:r>
              <a:rPr lang="en-US" baseline="30000" dirty="0"/>
              <a:t>+</a:t>
            </a:r>
            <a:r>
              <a:rPr lang="en-US" dirty="0"/>
              <a:t> were manifested when this compounds were administered in </a:t>
            </a:r>
            <a:r>
              <a:rPr lang="en-US" dirty="0" smtClean="0"/>
              <a:t>all three doses</a:t>
            </a:r>
            <a:r>
              <a:rPr lang="en-US" dirty="0"/>
              <a:t>, </a:t>
            </a:r>
            <a:r>
              <a:rPr lang="en-US" dirty="0" err="1" smtClean="0"/>
              <a:t>ASM</a:t>
            </a:r>
            <a:r>
              <a:rPr lang="en-US" dirty="0" err="1" smtClean="0"/>
              <a:t>g</a:t>
            </a:r>
            <a:r>
              <a:rPr lang="en-US" dirty="0" smtClean="0"/>
              <a:t> </a:t>
            </a:r>
            <a:r>
              <a:rPr lang="en-US" baseline="30000" dirty="0" smtClean="0"/>
              <a:t>2</a:t>
            </a:r>
            <a:r>
              <a:rPr lang="en-US" baseline="30000" dirty="0"/>
              <a:t>+</a:t>
            </a:r>
            <a:r>
              <a:rPr lang="en-US" dirty="0"/>
              <a:t> – at doses of 10 and 20 mg/kg, ASZn</a:t>
            </a:r>
            <a:r>
              <a:rPr lang="en-US" baseline="30000" dirty="0"/>
              <a:t>2+</a:t>
            </a:r>
            <a:r>
              <a:rPr lang="en-US" dirty="0"/>
              <a:t> – only at a dose of 10 mg/kg, ASCo</a:t>
            </a:r>
            <a:r>
              <a:rPr lang="en-US" baseline="30000" dirty="0"/>
              <a:t>2+</a:t>
            </a:r>
            <a:r>
              <a:rPr lang="en-US" dirty="0"/>
              <a:t> – only at a dose of 20 mg/kg.</a:t>
            </a:r>
            <a:endParaRPr lang="ru-RU" dirty="0" smtClean="0">
              <a:effectLst/>
            </a:endParaRPr>
          </a:p>
          <a:p>
            <a:pPr marL="0" indent="0">
              <a:buNone/>
            </a:pPr>
            <a:r>
              <a:rPr lang="en-US" dirty="0"/>
              <a:t>3. The introduction of metal-complexing agents in ASA molecules reduces their analgesic properties, and the design of connections is not appropriate when creating potent analgesics.</a:t>
            </a:r>
            <a:endParaRPr lang="ru-RU" dirty="0">
              <a:effectLst/>
            </a:endParaRPr>
          </a:p>
        </p:txBody>
      </p:sp>
    </p:spTree>
    <p:extLst>
      <p:ext uri="{BB962C8B-B14F-4D97-AF65-F5344CB8AC3E}">
        <p14:creationId xmlns:p14="http://schemas.microsoft.com/office/powerpoint/2010/main" val="132077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GB" dirty="0" smtClean="0">
                <a:effectLst/>
                <a:latin typeface="Times" panose="02020603050405020304" pitchFamily="18" charset="0"/>
                <a:ea typeface="Times New Roman" panose="02020603050405020304" pitchFamily="18" charset="0"/>
                <a:cs typeface="Times New Roman" panose="02020603050405020304" pitchFamily="18" charset="0"/>
              </a:rPr>
              <a:t>Introduction</a:t>
            </a:r>
            <a:endParaRPr lang="ru-RU" dirty="0"/>
          </a:p>
        </p:txBody>
      </p:sp>
      <p:sp>
        <p:nvSpPr>
          <p:cNvPr id="3" name="Объект 2"/>
          <p:cNvSpPr>
            <a:spLocks noGrp="1"/>
          </p:cNvSpPr>
          <p:nvPr>
            <p:ph idx="1"/>
          </p:nvPr>
        </p:nvSpPr>
        <p:spPr>
          <a:xfrm>
            <a:off x="838200" y="1536143"/>
            <a:ext cx="10237631" cy="4452534"/>
          </a:xfrm>
        </p:spPr>
        <p:txBody>
          <a:bodyPr>
            <a:normAutofit fontScale="85000" lnSpcReduction="10000"/>
          </a:bodyPr>
          <a:lstStyle/>
          <a:p>
            <a:r>
              <a:rPr lang="en-US" dirty="0"/>
              <a:t>Acetylsalicylic acid (ASA) has been used for many years not only as a universal analgesic, antipyretic and anti-inflammatory </a:t>
            </a:r>
            <a:r>
              <a:rPr lang="en-US" dirty="0" smtClean="0"/>
              <a:t>agent, </a:t>
            </a:r>
            <a:r>
              <a:rPr lang="en-US" dirty="0"/>
              <a:t>but also as a unique source for the production of a wide coordination compounds variety, allowing the synthesis of new derivatives with complexing metals and various biologically active molecules and </a:t>
            </a:r>
            <a:r>
              <a:rPr lang="en-US" dirty="0" smtClean="0"/>
              <a:t>ligands. </a:t>
            </a:r>
            <a:r>
              <a:rPr lang="en-US" dirty="0"/>
              <a:t>The new compounds based on ASA obtained in this way are devoid of its negative side effects and are successfully used as antitumor, anti-inflammatory and antimicrobial </a:t>
            </a:r>
            <a:r>
              <a:rPr lang="en-US" dirty="0" smtClean="0"/>
              <a:t>substances.</a:t>
            </a:r>
            <a:endParaRPr lang="ru-RU" dirty="0"/>
          </a:p>
          <a:p>
            <a:r>
              <a:rPr lang="en-US" dirty="0"/>
              <a:t>Positive results of studies ASA derivatives biological effectiveness suggest that complexation based on divalent metals and salicylates is promising [4], since such derivatives with bimetals (Fe, Zn, Co, Cu, etc.) have fewer side effects and more pronounced effects than standard aspirin.</a:t>
            </a:r>
            <a:endParaRPr lang="ru-RU" dirty="0"/>
          </a:p>
          <a:p>
            <a:r>
              <a:rPr lang="en-GB" dirty="0"/>
              <a:t>In this regard, the aim of this study was to identify the analgesic effects of salicylates (AS) Co</a:t>
            </a:r>
            <a:r>
              <a:rPr lang="en-GB" baseline="30000" dirty="0"/>
              <a:t>2+</a:t>
            </a:r>
            <a:r>
              <a:rPr lang="en-GB" dirty="0"/>
              <a:t>, Zn</a:t>
            </a:r>
            <a:r>
              <a:rPr lang="en-GB" baseline="30000" dirty="0"/>
              <a:t>2+</a:t>
            </a:r>
            <a:r>
              <a:rPr lang="en-GB" dirty="0"/>
              <a:t>, Ni</a:t>
            </a:r>
            <a:r>
              <a:rPr lang="en-GB" baseline="30000" dirty="0"/>
              <a:t>2+</a:t>
            </a:r>
            <a:r>
              <a:rPr lang="en-GB" dirty="0"/>
              <a:t>, Mn</a:t>
            </a:r>
            <a:r>
              <a:rPr lang="en-GB" baseline="30000" dirty="0"/>
              <a:t>2+</a:t>
            </a:r>
            <a:r>
              <a:rPr lang="en-GB" dirty="0"/>
              <a:t>, Li</a:t>
            </a:r>
            <a:r>
              <a:rPr lang="en-GB" baseline="30000" dirty="0"/>
              <a:t>+</a:t>
            </a:r>
            <a:r>
              <a:rPr lang="en-GB" dirty="0"/>
              <a:t> and Mg</a:t>
            </a:r>
            <a:r>
              <a:rPr lang="en-GB" baseline="30000" dirty="0"/>
              <a:t>2+</a:t>
            </a:r>
            <a:r>
              <a:rPr lang="en-GB" dirty="0"/>
              <a:t> on the thresholds of pain sensitivity (PS) in rats</a:t>
            </a:r>
            <a:r>
              <a:rPr lang="en-US" dirty="0"/>
              <a:t>.</a:t>
            </a:r>
            <a:endParaRPr lang="ru-RU" dirty="0"/>
          </a:p>
          <a:p>
            <a:endParaRPr lang="ru-RU" dirty="0"/>
          </a:p>
        </p:txBody>
      </p:sp>
    </p:spTree>
    <p:extLst>
      <p:ext uri="{BB962C8B-B14F-4D97-AF65-F5344CB8AC3E}">
        <p14:creationId xmlns:p14="http://schemas.microsoft.com/office/powerpoint/2010/main" val="3211357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1114"/>
            <a:ext cx="10515600" cy="1325563"/>
          </a:xfrm>
        </p:spPr>
        <p:txBody>
          <a:bodyPr/>
          <a:lstStyle/>
          <a:p>
            <a:pPr algn="ctr"/>
            <a:r>
              <a:rPr lang="en-GB" dirty="0">
                <a:latin typeface="Times" panose="02020603050405020304" pitchFamily="18" charset="0"/>
                <a:ea typeface="Times New Roman" panose="02020603050405020304" pitchFamily="18" charset="0"/>
                <a:cs typeface="Times New Roman" panose="02020603050405020304" pitchFamily="18" charset="0"/>
              </a:rPr>
              <a:t>Material</a:t>
            </a:r>
            <a:r>
              <a:rPr lang="en-GB" dirty="0"/>
              <a:t> </a:t>
            </a:r>
            <a:r>
              <a:rPr lang="en-GB" dirty="0">
                <a:latin typeface="Times" panose="02020603050405020304" pitchFamily="18" charset="0"/>
                <a:ea typeface="Times New Roman" panose="02020603050405020304" pitchFamily="18" charset="0"/>
                <a:cs typeface="Times New Roman" panose="02020603050405020304" pitchFamily="18" charset="0"/>
              </a:rPr>
              <a:t>and methods</a:t>
            </a:r>
            <a:endParaRPr lang="ru-RU" dirty="0">
              <a:latin typeface="Times" panose="02020603050405020304" pitchFamily="18" charset="0"/>
              <a:ea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03719" y="929886"/>
            <a:ext cx="11142568" cy="5316368"/>
          </a:xfrm>
        </p:spPr>
        <p:txBody>
          <a:bodyPr>
            <a:normAutofit fontScale="62500" lnSpcReduction="20000"/>
          </a:bodyPr>
          <a:lstStyle/>
          <a:p>
            <a:pPr marL="0" indent="0">
              <a:buNone/>
            </a:pPr>
            <a:endParaRPr lang="ru-RU" dirty="0" smtClean="0"/>
          </a:p>
          <a:p>
            <a:pPr marL="0" indent="0">
              <a:buNone/>
            </a:pPr>
            <a:r>
              <a:rPr lang="en-US" dirty="0" smtClean="0"/>
              <a:t>The </a:t>
            </a:r>
            <a:r>
              <a:rPr lang="en-US" dirty="0"/>
              <a:t>experiments were performed on male </a:t>
            </a:r>
            <a:r>
              <a:rPr lang="en-US" dirty="0" err="1"/>
              <a:t>Wistar</a:t>
            </a:r>
            <a:r>
              <a:rPr lang="en-US" dirty="0"/>
              <a:t> laboratory rats weighing 200-250 g. They were divided into 22 groups of 7 individuals each.</a:t>
            </a:r>
            <a:endParaRPr lang="ru-RU" dirty="0"/>
          </a:p>
          <a:p>
            <a:r>
              <a:rPr lang="en-US" dirty="0"/>
              <a:t>Group 1 – control (K) – male rats received intraperitoneal (</a:t>
            </a:r>
            <a:r>
              <a:rPr lang="en-US" dirty="0" err="1"/>
              <a:t>i</a:t>
            </a:r>
            <a:r>
              <a:rPr lang="en-US" dirty="0"/>
              <a:t>. p.) injections of 0.2 ml of saline solution (0.9 % </a:t>
            </a:r>
            <a:r>
              <a:rPr lang="en-US" dirty="0" err="1"/>
              <a:t>NaCl</a:t>
            </a:r>
            <a:r>
              <a:rPr lang="en-US" dirty="0"/>
              <a:t>) and were in standard vivarium conditions.</a:t>
            </a:r>
            <a:endParaRPr lang="ru-RU" dirty="0"/>
          </a:p>
          <a:p>
            <a:r>
              <a:rPr lang="en-US" dirty="0"/>
              <a:t>Groups 2-4 – male rats received </a:t>
            </a:r>
            <a:r>
              <a:rPr lang="en-US" dirty="0" err="1"/>
              <a:t>i</a:t>
            </a:r>
            <a:r>
              <a:rPr lang="en-US" dirty="0"/>
              <a:t>. p. injections of 0.2 ml ASA in doses of 5, 10 and 20 mg/kg;</a:t>
            </a:r>
            <a:endParaRPr lang="ru-RU" dirty="0"/>
          </a:p>
          <a:p>
            <a:r>
              <a:rPr lang="en-US" dirty="0"/>
              <a:t>Groups 5-7 – male rats received </a:t>
            </a:r>
            <a:r>
              <a:rPr lang="en-US" dirty="0" err="1"/>
              <a:t>i</a:t>
            </a:r>
            <a:r>
              <a:rPr lang="en-US" dirty="0"/>
              <a:t>. p. injections of 0.2 ml cobalt salicylate (ASCo2+) in doses of 5, 10 and 20 mg/kg;</a:t>
            </a:r>
            <a:endParaRPr lang="ru-RU" dirty="0"/>
          </a:p>
          <a:p>
            <a:r>
              <a:rPr lang="en-US" dirty="0"/>
              <a:t>Groups 8-10 – male rats received </a:t>
            </a:r>
            <a:r>
              <a:rPr lang="en-US" dirty="0" err="1"/>
              <a:t>i</a:t>
            </a:r>
            <a:r>
              <a:rPr lang="en-US" dirty="0"/>
              <a:t>. p. injections of 0.2 ml nickel salicylate (ASNi2+) in doses of 5, 10 and 20 mg/kg;</a:t>
            </a:r>
            <a:endParaRPr lang="ru-RU" dirty="0"/>
          </a:p>
          <a:p>
            <a:r>
              <a:rPr lang="en-US" dirty="0"/>
              <a:t>Groups 11-13 – male rats received </a:t>
            </a:r>
            <a:r>
              <a:rPr lang="en-US" dirty="0" err="1"/>
              <a:t>i</a:t>
            </a:r>
            <a:r>
              <a:rPr lang="en-US" dirty="0"/>
              <a:t>. p. injections of 0.2 ml zinc salicylate (ASZn2+) in doses of 5, 10 and 20 mg/kg;</a:t>
            </a:r>
            <a:endParaRPr lang="ru-RU" dirty="0"/>
          </a:p>
          <a:p>
            <a:r>
              <a:rPr lang="en-US" dirty="0"/>
              <a:t>Groups 14-16 – male rats received </a:t>
            </a:r>
            <a:r>
              <a:rPr lang="en-US" dirty="0" err="1"/>
              <a:t>i</a:t>
            </a:r>
            <a:r>
              <a:rPr lang="en-US" dirty="0"/>
              <a:t>. p. injections of 0.2 ml manganese salicylate (ASMn2+) in doses of 5, 10 and 20 mg/kg;</a:t>
            </a:r>
            <a:endParaRPr lang="ru-RU" dirty="0"/>
          </a:p>
          <a:p>
            <a:r>
              <a:rPr lang="en-US" dirty="0"/>
              <a:t>Groups 17-19 – male rats received </a:t>
            </a:r>
            <a:r>
              <a:rPr lang="en-US" dirty="0" err="1"/>
              <a:t>i</a:t>
            </a:r>
            <a:r>
              <a:rPr lang="en-US" dirty="0"/>
              <a:t>. p. injections of 0.2 ml magnesium salicylate (ASMg2+) in doses of 5, 10 and 20 mg/kg;</a:t>
            </a:r>
            <a:endParaRPr lang="ru-RU" dirty="0"/>
          </a:p>
          <a:p>
            <a:r>
              <a:rPr lang="en-US" dirty="0"/>
              <a:t>Groups 20-22 – male rats received </a:t>
            </a:r>
            <a:r>
              <a:rPr lang="en-US" dirty="0" err="1"/>
              <a:t>i</a:t>
            </a:r>
            <a:r>
              <a:rPr lang="en-US" dirty="0"/>
              <a:t>. p. injections of 0.2 ml lithium salicylate (</a:t>
            </a:r>
            <a:r>
              <a:rPr lang="en-US" dirty="0" err="1"/>
              <a:t>ASLi</a:t>
            </a:r>
            <a:r>
              <a:rPr lang="en-US" dirty="0"/>
              <a:t>+) in doses of 5, 10 and 20 mg/kg.</a:t>
            </a:r>
            <a:endParaRPr lang="ru-RU" dirty="0"/>
          </a:p>
          <a:p>
            <a:endParaRPr lang="ru-RU" dirty="0" smtClean="0"/>
          </a:p>
          <a:p>
            <a:pPr marL="0" indent="0">
              <a:buNone/>
            </a:pPr>
            <a:endParaRPr lang="ru-RU" dirty="0" smtClean="0"/>
          </a:p>
          <a:p>
            <a:pPr marL="0" indent="0">
              <a:buNone/>
            </a:pPr>
            <a:r>
              <a:rPr lang="en-US" dirty="0" smtClean="0"/>
              <a:t>Testing </a:t>
            </a:r>
            <a:r>
              <a:rPr lang="en-US" dirty="0"/>
              <a:t>of PS thresholds in rats was performed 20 minutes after injection in the “tail-flick” and “hot plate” models of acute pain stress. Before the “tail-flick” test, animals were placed in special retainers for rats (AE1001-R0, Open Science, Russia).</a:t>
            </a:r>
            <a:endParaRPr lang="ru-RU" dirty="0"/>
          </a:p>
          <a:p>
            <a:endParaRPr lang="ru-RU" dirty="0"/>
          </a:p>
        </p:txBody>
      </p:sp>
    </p:spTree>
    <p:extLst>
      <p:ext uri="{BB962C8B-B14F-4D97-AF65-F5344CB8AC3E}">
        <p14:creationId xmlns:p14="http://schemas.microsoft.com/office/powerpoint/2010/main" val="110966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p:txBody>
          <a:bodyPr/>
          <a:lstStyle/>
          <a:p>
            <a:fld id="{8C0C6C4B-7B30-4C12-A50C-5E616123D384}" type="slidenum">
              <a:rPr lang="ru-RU" smtClean="0"/>
              <a:pPr/>
              <a:t>4</a:t>
            </a:fld>
            <a:endParaRPr lang="ru-RU"/>
          </a:p>
        </p:txBody>
      </p:sp>
      <p:sp>
        <p:nvSpPr>
          <p:cNvPr id="15362" name="AutoShape 2" descr="https://s.yimg.com/uu/api/res/1.2/vQJLWFryytzxPgxotWhZ.w--~B/aD0yNDgyO3c9MzUwMDtzbT0xO2FwcGlkPXl0YWNoeW9u/http:/media.zenfs.com/en_us/News/Reuters/2014-05-14T184624Z_169925146_GM1EA5F07HW01_RTRMADP_3_USA-RESEARCH-SEX.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 name="Прямоугольник 2"/>
          <p:cNvSpPr/>
          <p:nvPr/>
        </p:nvSpPr>
        <p:spPr>
          <a:xfrm>
            <a:off x="339342" y="223289"/>
            <a:ext cx="5507665" cy="3293209"/>
          </a:xfrm>
          <a:prstGeom prst="rect">
            <a:avLst/>
          </a:prstGeom>
        </p:spPr>
        <p:txBody>
          <a:bodyPr wrap="square">
            <a:spAutoFit/>
          </a:bodyPr>
          <a:lstStyle/>
          <a:p>
            <a:pPr indent="450215" algn="ct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ea typeface="Times New Roman" panose="02020603050405020304" pitchFamily="18" charset="0"/>
                <a:cs typeface="Times New Roman" panose="02020603050405020304" pitchFamily="18" charset="0"/>
              </a:rPr>
              <a:t>Tail-flick</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r>
              <a:rPr lang="en-GB" sz="1600" dirty="0">
                <a:latin typeface="Times New Roman" panose="02020603050405020304" pitchFamily="18" charset="0"/>
                <a:cs typeface="Times New Roman" panose="02020603050405020304" pitchFamily="18" charset="0"/>
              </a:rPr>
              <a:t>In the “tail-flick” test evaluated the perceptual component of pain. The main indicator of this test was the tail-flick latency (TFL) in response to light-thermal irritation. TFL was determined by the value of the time (s) of the tail withdrawal reaction. TFL was measured on the device LE7106 Tail-flick Meter (Pan Lab Harvard Apparatus, Spain). On the tail of each rat, sitting in the fixator, three presentations of a thermal stimulus were performed, followed by the calculation of the average value of TFL in seconds for each animal. This test is based on a spinal flexor reflex that occurs in response to a local force on the tail by high temperature, and allows us to judge the PS of animals mainly at the spinal </a:t>
            </a:r>
            <a:r>
              <a:rPr lang="en-GB" sz="1600" dirty="0" smtClean="0">
                <a:latin typeface="Times New Roman" panose="02020603050405020304" pitchFamily="18" charset="0"/>
                <a:cs typeface="Times New Roman" panose="02020603050405020304" pitchFamily="18" charset="0"/>
              </a:rPr>
              <a:t>level</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xmlns="" id="{E189C85E-1C1E-4B17-99CC-768E78BCCE32}"/>
              </a:ext>
            </a:extLst>
          </p:cNvPr>
          <p:cNvPicPr/>
          <p:nvPr/>
        </p:nvPicPr>
        <p:blipFill rotWithShape="1">
          <a:blip r:embed="rId3" cstate="print">
            <a:extLst>
              <a:ext uri="{28A0092B-C50C-407E-A947-70E740481C1C}">
                <a14:useLocalDpi xmlns:a14="http://schemas.microsoft.com/office/drawing/2010/main" val="0"/>
              </a:ext>
            </a:extLst>
          </a:blip>
          <a:srcRect t="32156" b="3254"/>
          <a:stretch/>
        </p:blipFill>
        <p:spPr bwMode="auto">
          <a:xfrm>
            <a:off x="6630724" y="2956210"/>
            <a:ext cx="4825326" cy="3744417"/>
          </a:xfrm>
          <a:prstGeom prst="rect">
            <a:avLst/>
          </a:prstGeom>
          <a:noFill/>
          <a:ln>
            <a:noFill/>
          </a:ln>
        </p:spPr>
      </p:pic>
      <p:sp>
        <p:nvSpPr>
          <p:cNvPr id="10" name="TextBox 9">
            <a:extLst>
              <a:ext uri="{FF2B5EF4-FFF2-40B4-BE49-F238E27FC236}">
                <a16:creationId xmlns:a16="http://schemas.microsoft.com/office/drawing/2014/main" xmlns="" id="{892AA3C8-89DB-4400-B02F-F186462E21FC}"/>
              </a:ext>
            </a:extLst>
          </p:cNvPr>
          <p:cNvSpPr txBox="1"/>
          <p:nvPr/>
        </p:nvSpPr>
        <p:spPr>
          <a:xfrm>
            <a:off x="6630724" y="223289"/>
            <a:ext cx="4620826" cy="2308324"/>
          </a:xfrm>
          <a:prstGeom prst="rect">
            <a:avLst/>
          </a:prstGeom>
          <a:noFill/>
        </p:spPr>
        <p:txBody>
          <a:bodyPr wrap="square">
            <a:spAutoFit/>
          </a:bodyPr>
          <a:lstStyle/>
          <a:p>
            <a:pPr indent="450215" algn="ct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en-GB" sz="1600" b="1" dirty="0" smtClean="0">
                <a:latin typeface="Times New Roman" panose="02020603050405020304" pitchFamily="18" charset="0"/>
                <a:ea typeface="Times New Roman" panose="02020603050405020304" pitchFamily="18" charset="0"/>
                <a:cs typeface="Times New Roman" panose="02020603050405020304" pitchFamily="18" charset="0"/>
              </a:rPr>
              <a:t>Hot plate</a:t>
            </a:r>
            <a:r>
              <a:rPr lang="ru-RU" sz="16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r>
              <a:rPr lang="en-GB" sz="1600" dirty="0">
                <a:latin typeface="Times New Roman" panose="02020603050405020304" pitchFamily="18" charset="0"/>
                <a:cs typeface="Times New Roman" panose="02020603050405020304" pitchFamily="18" charset="0"/>
              </a:rPr>
              <a:t>In the “hot plate” test on experimental apparatus Cold and hot plate CHP (</a:t>
            </a:r>
            <a:r>
              <a:rPr lang="en-GB" sz="1600" dirty="0" err="1">
                <a:latin typeface="Times New Roman" panose="02020603050405020304" pitchFamily="18" charset="0"/>
                <a:cs typeface="Times New Roman" panose="02020603050405020304" pitchFamily="18" charset="0"/>
              </a:rPr>
              <a:t>Bioseb</a:t>
            </a:r>
            <a:r>
              <a:rPr lang="en-GB" sz="1600" dirty="0">
                <a:latin typeface="Times New Roman" panose="02020603050405020304" pitchFamily="18" charset="0"/>
                <a:cs typeface="Times New Roman" panose="02020603050405020304" pitchFamily="18" charset="0"/>
              </a:rPr>
              <a:t>, France), the hot-plate test latency (HPTL) of the animal was recorded, which was determined by the value of the time (s) of the reaction manifestation of withdrawal and licking of the limbs and (or) vocalization from the heated surface. The test allows to judge the PS of animals with the participation of </a:t>
            </a:r>
            <a:r>
              <a:rPr lang="en-GB" sz="1600" dirty="0" err="1">
                <a:latin typeface="Times New Roman" panose="02020603050405020304" pitchFamily="18" charset="0"/>
                <a:cs typeface="Times New Roman" panose="02020603050405020304" pitchFamily="18" charset="0"/>
              </a:rPr>
              <a:t>supraspinal</a:t>
            </a:r>
            <a:r>
              <a:rPr lang="en-GB" sz="1600" dirty="0">
                <a:latin typeface="Times New Roman" panose="02020603050405020304" pitchFamily="18" charset="0"/>
                <a:cs typeface="Times New Roman" panose="02020603050405020304" pitchFamily="18" charset="0"/>
              </a:rPr>
              <a:t> </a:t>
            </a:r>
            <a:r>
              <a:rPr lang="en-GB" sz="1600" dirty="0" smtClean="0">
                <a:latin typeface="Times New Roman" panose="02020603050405020304" pitchFamily="18" charset="0"/>
                <a:cs typeface="Times New Roman" panose="02020603050405020304" pitchFamily="18" charset="0"/>
              </a:rPr>
              <a:t>mechanisms</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t="26188"/>
          <a:stretch/>
        </p:blipFill>
        <p:spPr>
          <a:xfrm>
            <a:off x="339342" y="3579449"/>
            <a:ext cx="5638056" cy="3121178"/>
          </a:xfrm>
          <a:prstGeom prst="rect">
            <a:avLst/>
          </a:prstGeom>
        </p:spPr>
      </p:pic>
    </p:spTree>
    <p:extLst>
      <p:ext uri="{BB962C8B-B14F-4D97-AF65-F5344CB8AC3E}">
        <p14:creationId xmlns:p14="http://schemas.microsoft.com/office/powerpoint/2010/main" val="14314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08627" y="216527"/>
            <a:ext cx="10292470" cy="1012899"/>
          </a:xfrm>
        </p:spPr>
        <p:txBody>
          <a:bodyPr>
            <a:noAutofit/>
          </a:bodyPr>
          <a:lstStyle/>
          <a:p>
            <a:pPr algn="ctr"/>
            <a:r>
              <a:rPr lang="en-US" sz="2800" b="1" dirty="0" smtClean="0">
                <a:latin typeface="Times New Roman" panose="02020603050405020304" pitchFamily="18" charset="0"/>
                <a:cs typeface="Times New Roman" panose="02020603050405020304" pitchFamily="18" charset="0"/>
              </a:rPr>
              <a:t>The effect of acetylsalicylic acid at doses </a:t>
            </a:r>
            <a:r>
              <a:rPr lang="ru-RU" sz="2800" b="1" dirty="0" smtClean="0">
                <a:latin typeface="Times New Roman" panose="02020603050405020304" pitchFamily="18" charset="0"/>
                <a:cs typeface="Times New Roman" panose="02020603050405020304" pitchFamily="18" charset="0"/>
              </a:rPr>
              <a:t/>
            </a:r>
            <a:br>
              <a:rPr lang="ru-RU"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of </a:t>
            </a:r>
            <a:r>
              <a:rPr lang="en-US" sz="2800" b="1" dirty="0" smtClean="0">
                <a:latin typeface="Times New Roman" panose="02020603050405020304" pitchFamily="18" charset="0"/>
                <a:cs typeface="Times New Roman" panose="02020603050405020304" pitchFamily="18" charset="0"/>
              </a:rPr>
              <a:t>5 mg / kg, 10 mg / kg and 20 mg / kg on the pain sensitivity of rats in the </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tail-flick</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and </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hot plate</a:t>
            </a:r>
            <a:r>
              <a:rPr lang="ru-RU" sz="2800" b="1"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tests</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p:cNvPicPr>
          <p:nvPr>
            <p:ph idx="1"/>
          </p:nvPr>
        </p:nvPicPr>
        <p:blipFill rotWithShape="1">
          <a:blip r:embed="rId2" cstate="print">
            <a:extLst>
              <a:ext uri="{28A0092B-C50C-407E-A947-70E740481C1C}">
                <a14:useLocalDpi xmlns:a14="http://schemas.microsoft.com/office/drawing/2010/main" val="0"/>
              </a:ext>
            </a:extLst>
          </a:blip>
          <a:srcRect l="3615" t="3754" r="570" b="12359"/>
          <a:stretch/>
        </p:blipFill>
        <p:spPr bwMode="auto">
          <a:xfrm>
            <a:off x="1518202" y="1716123"/>
            <a:ext cx="4195127" cy="3756738"/>
          </a:xfrm>
          <a:prstGeom prst="rect">
            <a:avLst/>
          </a:prstGeom>
          <a:ln>
            <a:noFill/>
          </a:ln>
          <a:extLst>
            <a:ext uri="{53640926-AAD7-44D8-BBD7-CCE9431645EC}">
              <a14:shadowObscured xmlns:a14="http://schemas.microsoft.com/office/drawing/2010/main"/>
            </a:ext>
          </a:extLst>
        </p:spPr>
      </p:pic>
      <p:pic>
        <p:nvPicPr>
          <p:cNvPr id="5" name="Рисунок 4"/>
          <p:cNvPicPr>
            <a:picLocks noChangeAspect="1"/>
          </p:cNvPicPr>
          <p:nvPr/>
        </p:nvPicPr>
        <p:blipFill>
          <a:blip r:embed="rId3"/>
          <a:stretch>
            <a:fillRect/>
          </a:stretch>
        </p:blipFill>
        <p:spPr>
          <a:xfrm>
            <a:off x="5978015" y="1840421"/>
            <a:ext cx="4211014" cy="4055390"/>
          </a:xfrm>
          <a:prstGeom prst="rect">
            <a:avLst/>
          </a:prstGeom>
        </p:spPr>
      </p:pic>
      <p:sp>
        <p:nvSpPr>
          <p:cNvPr id="6" name="Прямоугольник 5"/>
          <p:cNvSpPr/>
          <p:nvPr/>
        </p:nvSpPr>
        <p:spPr>
          <a:xfrm>
            <a:off x="121605" y="6104902"/>
            <a:ext cx="6988322"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1775410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noGrp="1"/>
          </p:cNvSpPr>
          <p:nvPr>
            <p:ph type="title"/>
          </p:nvPr>
        </p:nvSpPr>
        <p:spPr>
          <a:xfrm>
            <a:off x="838200" y="73369"/>
            <a:ext cx="1053384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smtClean="0">
                <a:latin typeface="Times New Roman" panose="02020603050405020304" pitchFamily="18" charset="0"/>
                <a:cs typeface="Times New Roman" panose="02020603050405020304" pitchFamily="18" charset="0"/>
              </a:rPr>
              <a:t>Influence of salicylate </a:t>
            </a:r>
            <a:r>
              <a:rPr lang="en-US" sz="2800" b="1" dirty="0" err="1" smtClean="0">
                <a:latin typeface="Times New Roman" panose="02020603050405020304" pitchFamily="18" charset="0"/>
                <a:cs typeface="Times New Roman" panose="02020603050405020304" pitchFamily="18" charset="0"/>
              </a:rPr>
              <a:t>Сo</a:t>
            </a:r>
            <a:r>
              <a:rPr lang="ru-RU" sz="2800" b="1" baseline="30000" dirty="0">
                <a:latin typeface="Times New Roman" panose="02020603050405020304" pitchFamily="18" charset="0"/>
                <a:cs typeface="Times New Roman" panose="02020603050405020304" pitchFamily="18" charset="0"/>
              </a:rPr>
              <a:t> 2</a:t>
            </a:r>
            <a:r>
              <a:rPr lang="ru-RU" sz="2800" b="1" baseline="30000" dirty="0" smtClean="0">
                <a:latin typeface="Times New Roman" panose="02020603050405020304" pitchFamily="18" charset="0"/>
                <a:cs typeface="Times New Roman" panose="02020603050405020304" pitchFamily="18" charset="0"/>
              </a:rPr>
              <a:t>+</a:t>
            </a:r>
            <a:r>
              <a:rPr lang="en-US" sz="2800" b="1" dirty="0" smtClean="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on indicators of pain sensitivity in rats in the tail-flick and hot plate tests</a:t>
            </a:r>
            <a:endParaRPr lang="ru-RU" sz="2800" b="1" dirty="0">
              <a:latin typeface="Times New Roman" panose="02020603050405020304" pitchFamily="18" charset="0"/>
              <a:cs typeface="Times New Roman" panose="02020603050405020304" pitchFamily="18" charset="0"/>
            </a:endParaRPr>
          </a:p>
        </p:txBody>
      </p:sp>
      <p:pic>
        <p:nvPicPr>
          <p:cNvPr id="9" name="Объект 3"/>
          <p:cNvPicPr>
            <a:picLocks noChangeAspect="1"/>
          </p:cNvPicPr>
          <p:nvPr/>
        </p:nvPicPr>
        <p:blipFill>
          <a:blip r:embed="rId2"/>
          <a:stretch>
            <a:fillRect/>
          </a:stretch>
        </p:blipFill>
        <p:spPr>
          <a:xfrm>
            <a:off x="1769562" y="1921801"/>
            <a:ext cx="3600351" cy="3660232"/>
          </a:xfrm>
          <a:prstGeom prst="rect">
            <a:avLst/>
          </a:prstGeom>
        </p:spPr>
      </p:pic>
      <p:pic>
        <p:nvPicPr>
          <p:cNvPr id="10" name="Рисунок 9"/>
          <p:cNvPicPr>
            <a:picLocks noChangeAspect="1"/>
          </p:cNvPicPr>
          <p:nvPr/>
        </p:nvPicPr>
        <p:blipFill>
          <a:blip r:embed="rId3"/>
          <a:stretch>
            <a:fillRect/>
          </a:stretch>
        </p:blipFill>
        <p:spPr>
          <a:xfrm>
            <a:off x="5666793" y="1899345"/>
            <a:ext cx="3607837" cy="3705144"/>
          </a:xfrm>
          <a:prstGeom prst="rect">
            <a:avLst/>
          </a:prstGeom>
        </p:spPr>
      </p:pic>
      <p:sp>
        <p:nvSpPr>
          <p:cNvPr id="11" name="Прямоугольник 10"/>
          <p:cNvSpPr/>
          <p:nvPr/>
        </p:nvSpPr>
        <p:spPr>
          <a:xfrm>
            <a:off x="121605" y="6104902"/>
            <a:ext cx="6988322"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348334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6861" y="278"/>
            <a:ext cx="10515600" cy="1325563"/>
          </a:xfrm>
        </p:spPr>
        <p:txBody>
          <a:bodyPr>
            <a:normAutofit/>
          </a:bodyPr>
          <a:lstStyle/>
          <a:p>
            <a:pPr algn="ctr"/>
            <a:r>
              <a:rPr lang="en-US" sz="2800" b="1" dirty="0">
                <a:latin typeface="Times New Roman" panose="02020603050405020304" pitchFamily="18" charset="0"/>
                <a:cs typeface="Times New Roman" panose="02020603050405020304" pitchFamily="18" charset="0"/>
              </a:rPr>
              <a:t>Influence of salicylate </a:t>
            </a:r>
            <a:r>
              <a:rPr lang="en-US" sz="2800" b="1" dirty="0" smtClean="0">
                <a:latin typeface="Times New Roman" panose="02020603050405020304" pitchFamily="18" charset="0"/>
                <a:cs typeface="Times New Roman" panose="02020603050405020304" pitchFamily="18" charset="0"/>
              </a:rPr>
              <a:t>Ni</a:t>
            </a:r>
            <a:r>
              <a:rPr lang="ru-RU" sz="2800" b="1" baseline="30000" dirty="0">
                <a:latin typeface="Times New Roman" panose="02020603050405020304" pitchFamily="18" charset="0"/>
                <a:cs typeface="Times New Roman" panose="02020603050405020304" pitchFamily="18" charset="0"/>
              </a:rPr>
              <a:t> 2+ </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on indicators of pain sensitivity of rats in the tail-flick and hot plate </a:t>
            </a:r>
            <a:r>
              <a:rPr lang="en-US" sz="2800" b="1" dirty="0" smtClean="0">
                <a:latin typeface="Times New Roman" panose="02020603050405020304" pitchFamily="18" charset="0"/>
                <a:cs typeface="Times New Roman" panose="02020603050405020304" pitchFamily="18" charset="0"/>
              </a:rPr>
              <a:t>tests</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949533" y="1857626"/>
            <a:ext cx="2859272" cy="2682472"/>
          </a:xfrm>
          <a:prstGeom prst="rect">
            <a:avLst/>
          </a:prstGeom>
        </p:spPr>
      </p:pic>
      <p:pic>
        <p:nvPicPr>
          <p:cNvPr id="6" name="Рисунок 5"/>
          <p:cNvPicPr>
            <a:picLocks noChangeAspect="1"/>
          </p:cNvPicPr>
          <p:nvPr/>
        </p:nvPicPr>
        <p:blipFill>
          <a:blip r:embed="rId3"/>
          <a:stretch>
            <a:fillRect/>
          </a:stretch>
        </p:blipFill>
        <p:spPr>
          <a:xfrm>
            <a:off x="6660067" y="1857626"/>
            <a:ext cx="2865368" cy="2700762"/>
          </a:xfrm>
          <a:prstGeom prst="rect">
            <a:avLst/>
          </a:prstGeom>
        </p:spPr>
      </p:pic>
      <p:sp>
        <p:nvSpPr>
          <p:cNvPr id="7" name="Прямоугольник 6"/>
          <p:cNvSpPr/>
          <p:nvPr/>
        </p:nvSpPr>
        <p:spPr>
          <a:xfrm>
            <a:off x="121605" y="6104902"/>
            <a:ext cx="6988322"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pic>
        <p:nvPicPr>
          <p:cNvPr id="8" name="Объект 3"/>
          <p:cNvPicPr>
            <a:picLocks noChangeAspect="1"/>
          </p:cNvPicPr>
          <p:nvPr/>
        </p:nvPicPr>
        <p:blipFill>
          <a:blip r:embed="rId2"/>
          <a:stretch>
            <a:fillRect/>
          </a:stretch>
        </p:blipFill>
        <p:spPr>
          <a:xfrm>
            <a:off x="1399553" y="1608926"/>
            <a:ext cx="4432426" cy="4158352"/>
          </a:xfrm>
          <a:prstGeom prst="rect">
            <a:avLst/>
          </a:prstGeom>
        </p:spPr>
      </p:pic>
      <p:pic>
        <p:nvPicPr>
          <p:cNvPr id="9" name="Рисунок 8"/>
          <p:cNvPicPr>
            <a:picLocks noChangeAspect="1"/>
          </p:cNvPicPr>
          <p:nvPr/>
        </p:nvPicPr>
        <p:blipFill>
          <a:blip r:embed="rId3"/>
          <a:stretch>
            <a:fillRect/>
          </a:stretch>
        </p:blipFill>
        <p:spPr>
          <a:xfrm>
            <a:off x="6371951" y="1622019"/>
            <a:ext cx="4441877" cy="4186705"/>
          </a:xfrm>
          <a:prstGeom prst="rect">
            <a:avLst/>
          </a:prstGeom>
        </p:spPr>
      </p:pic>
    </p:spTree>
    <p:extLst>
      <p:ext uri="{BB962C8B-B14F-4D97-AF65-F5344CB8AC3E}">
        <p14:creationId xmlns:p14="http://schemas.microsoft.com/office/powerpoint/2010/main" val="3385437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420" y="0"/>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The </a:t>
            </a:r>
            <a:r>
              <a:rPr lang="en-US" sz="2800" b="1" dirty="0" smtClean="0">
                <a:latin typeface="Times New Roman" panose="02020603050405020304" pitchFamily="18" charset="0"/>
                <a:cs typeface="Times New Roman" panose="02020603050405020304" pitchFamily="18" charset="0"/>
              </a:rPr>
              <a:t>effect of </a:t>
            </a:r>
            <a:r>
              <a:rPr lang="en-US" sz="2800" b="1" dirty="0" smtClean="0">
                <a:latin typeface="Times New Roman" panose="02020603050405020304" pitchFamily="18" charset="0"/>
                <a:cs typeface="Times New Roman" panose="02020603050405020304" pitchFamily="18" charset="0"/>
              </a:rPr>
              <a:t>Zn</a:t>
            </a:r>
            <a:r>
              <a:rPr lang="ru-RU" sz="2800" b="1" baseline="30000" dirty="0">
                <a:latin typeface="Times New Roman" panose="02020603050405020304" pitchFamily="18" charset="0"/>
                <a:cs typeface="Times New Roman" panose="02020603050405020304" pitchFamily="18" charset="0"/>
              </a:rPr>
              <a:t> 2+ </a:t>
            </a:r>
            <a:r>
              <a:rPr lang="en-US" sz="2800" b="1" dirty="0" smtClean="0">
                <a:latin typeface="Times New Roman" panose="02020603050405020304" pitchFamily="18" charset="0"/>
                <a:cs typeface="Times New Roman" panose="02020603050405020304" pitchFamily="18" charset="0"/>
              </a:rPr>
              <a:t>salicylate </a:t>
            </a:r>
            <a:r>
              <a:rPr lang="en-US" sz="2800" b="1" dirty="0" smtClean="0">
                <a:latin typeface="Times New Roman" panose="02020603050405020304" pitchFamily="18" charset="0"/>
                <a:cs typeface="Times New Roman" panose="02020603050405020304" pitchFamily="18" charset="0"/>
              </a:rPr>
              <a:t>on the pain sensitivity of rats in the tail-flick and hot plate </a:t>
            </a:r>
            <a:r>
              <a:rPr lang="en-US" sz="2800" b="1" dirty="0" smtClean="0">
                <a:latin typeface="Times New Roman" panose="02020603050405020304" pitchFamily="18" charset="0"/>
                <a:cs typeface="Times New Roman" panose="02020603050405020304" pitchFamily="18" charset="0"/>
              </a:rPr>
              <a:t>tests</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2113583" y="1657105"/>
            <a:ext cx="4105637" cy="4052086"/>
          </a:xfrm>
          <a:prstGeom prst="rect">
            <a:avLst/>
          </a:prstGeom>
        </p:spPr>
      </p:pic>
      <p:pic>
        <p:nvPicPr>
          <p:cNvPr id="5" name="Рисунок 4"/>
          <p:cNvPicPr>
            <a:picLocks noChangeAspect="1"/>
          </p:cNvPicPr>
          <p:nvPr/>
        </p:nvPicPr>
        <p:blipFill>
          <a:blip r:embed="rId3"/>
          <a:stretch>
            <a:fillRect/>
          </a:stretch>
        </p:blipFill>
        <p:spPr>
          <a:xfrm>
            <a:off x="6582372" y="1657105"/>
            <a:ext cx="4203815" cy="4248442"/>
          </a:xfrm>
          <a:prstGeom prst="rect">
            <a:avLst/>
          </a:prstGeom>
        </p:spPr>
      </p:pic>
      <p:sp>
        <p:nvSpPr>
          <p:cNvPr id="6" name="Прямоугольник 5"/>
          <p:cNvSpPr/>
          <p:nvPr/>
        </p:nvSpPr>
        <p:spPr>
          <a:xfrm>
            <a:off x="196250" y="5899628"/>
            <a:ext cx="9458806"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321735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028" y="52984"/>
            <a:ext cx="10515600" cy="1325563"/>
          </a:xfrm>
        </p:spPr>
        <p:txBody>
          <a:bodyPr>
            <a:normAutofit/>
          </a:bodyPr>
          <a:lstStyle/>
          <a:p>
            <a:pPr algn="ctr"/>
            <a:r>
              <a:rPr lang="en-US" sz="2800" b="1" dirty="0" smtClean="0">
                <a:latin typeface="Times New Roman" panose="02020603050405020304" pitchFamily="18" charset="0"/>
                <a:cs typeface="Times New Roman" panose="02020603050405020304" pitchFamily="18" charset="0"/>
              </a:rPr>
              <a:t>The effect of </a:t>
            </a:r>
            <a:r>
              <a:rPr lang="en-US" sz="2800" b="1" dirty="0" err="1" smtClean="0">
                <a:latin typeface="Times New Roman" panose="02020603050405020304" pitchFamily="18" charset="0"/>
                <a:cs typeface="Times New Roman" panose="02020603050405020304" pitchFamily="18" charset="0"/>
              </a:rPr>
              <a:t>Mn</a:t>
            </a:r>
            <a:r>
              <a:rPr lang="ru-RU" sz="2800" b="1" baseline="30000" dirty="0" smtClean="0">
                <a:latin typeface="Times New Roman" panose="02020603050405020304" pitchFamily="18" charset="0"/>
                <a:cs typeface="Times New Roman" panose="02020603050405020304" pitchFamily="18" charset="0"/>
              </a:rPr>
              <a:t>2+</a:t>
            </a:r>
            <a:r>
              <a:rPr lang="en-US" sz="2800" b="1" dirty="0" smtClean="0">
                <a:latin typeface="Times New Roman" panose="02020603050405020304" pitchFamily="18" charset="0"/>
                <a:cs typeface="Times New Roman" panose="02020603050405020304" pitchFamily="18" charset="0"/>
              </a:rPr>
              <a:t> salicylate on the pain sensitivity of rats in the tail-flick and hot plate tests</a:t>
            </a:r>
            <a:endParaRPr lang="ru-RU" sz="2800" b="1"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stretch>
            <a:fillRect/>
          </a:stretch>
        </p:blipFill>
        <p:spPr>
          <a:xfrm>
            <a:off x="1640142" y="1476560"/>
            <a:ext cx="4372686" cy="4344595"/>
          </a:xfrm>
          <a:prstGeom prst="rect">
            <a:avLst/>
          </a:prstGeom>
        </p:spPr>
      </p:pic>
      <p:pic>
        <p:nvPicPr>
          <p:cNvPr id="5" name="Рисунок 4"/>
          <p:cNvPicPr>
            <a:picLocks noChangeAspect="1"/>
          </p:cNvPicPr>
          <p:nvPr/>
        </p:nvPicPr>
        <p:blipFill>
          <a:blip r:embed="rId3"/>
          <a:stretch>
            <a:fillRect/>
          </a:stretch>
        </p:blipFill>
        <p:spPr>
          <a:xfrm>
            <a:off x="6622738" y="1476560"/>
            <a:ext cx="4447592" cy="4503772"/>
          </a:xfrm>
          <a:prstGeom prst="rect">
            <a:avLst/>
          </a:prstGeom>
        </p:spPr>
      </p:pic>
      <p:sp>
        <p:nvSpPr>
          <p:cNvPr id="6" name="Прямоугольник 5"/>
          <p:cNvSpPr/>
          <p:nvPr/>
        </p:nvSpPr>
        <p:spPr>
          <a:xfrm>
            <a:off x="434174" y="6176357"/>
            <a:ext cx="10733013" cy="646331"/>
          </a:xfrm>
          <a:prstGeom prst="rect">
            <a:avLst/>
          </a:prstGeom>
        </p:spPr>
        <p:txBody>
          <a:bodyPr wrap="square">
            <a:spAutoFit/>
          </a:bodyPr>
          <a:lstStyle/>
          <a:p>
            <a:r>
              <a:rPr lang="en-US" dirty="0" smtClean="0"/>
              <a:t>Note: * - p≤0.05; ** - p≤0.01; *** - p≤0.001 - the reliability of the differences in the indicator compared to the control</a:t>
            </a:r>
            <a:endParaRPr lang="ru-RU" dirty="0"/>
          </a:p>
        </p:txBody>
      </p:sp>
    </p:spTree>
    <p:extLst>
      <p:ext uri="{BB962C8B-B14F-4D97-AF65-F5344CB8AC3E}">
        <p14:creationId xmlns:p14="http://schemas.microsoft.com/office/powerpoint/2010/main" val="57085205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TotalTime>
  <Words>1328</Words>
  <Application>Microsoft Office PowerPoint</Application>
  <PresentationFormat>Широкоэкранный</PresentationFormat>
  <Paragraphs>50</Paragraphs>
  <Slides>13</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SimSun</vt:lpstr>
      <vt:lpstr>Arial</vt:lpstr>
      <vt:lpstr>Calibri</vt:lpstr>
      <vt:lpstr>Calibri Light</vt:lpstr>
      <vt:lpstr>Times</vt:lpstr>
      <vt:lpstr>Times New Roman</vt:lpstr>
      <vt:lpstr>Тема Office</vt:lpstr>
      <vt:lpstr>Metal salicylates Co2+, Zn2+, Ni2+, Mn2+, Li+ and Mg2+: properties and effect on pain sensitivity</vt:lpstr>
      <vt:lpstr>Introduction</vt:lpstr>
      <vt:lpstr>Material and methods</vt:lpstr>
      <vt:lpstr>Презентация PowerPoint</vt:lpstr>
      <vt:lpstr>The effect of acetylsalicylic acid at doses  of 5 mg / kg, 10 mg / kg and 20 mg / kg on the pain sensitivity of rats in the «tail-flick» and «hot plate» tests</vt:lpstr>
      <vt:lpstr>Influence of salicylate Сo 2+ on indicators of pain sensitivity in rats in the tail-flick and hot plate tests</vt:lpstr>
      <vt:lpstr>Influence of salicylate Ni 2+  on indicators of pain sensitivity of rats in the tail-flick and hot plate tests</vt:lpstr>
      <vt:lpstr>The effect of Zn 2+ salicylate on the pain sensitivity of rats in the tail-flick and hot plate tests</vt:lpstr>
      <vt:lpstr>The effect of Mn2+ salicylate on the pain sensitivity of rats in the tail-flick and hot plate tests</vt:lpstr>
      <vt:lpstr>The effect of Mg2+ salicylate on the pain sensitivity of rats in the tail-flick and hot plate tests </vt:lpstr>
      <vt:lpstr>The effect of Li+ salicylate on the pain sensitivity of rats in the tail-flick and hot plate tests</vt:lpstr>
      <vt:lpstr>Efficiency coefficient (EC) of analgesic action of salicylates Co2+, Ni2+, Zn2+, Mn2+, Mg2+ and Li+ in the “tail-flick” “hot plate” test</vt:lpstr>
      <vt:lpstr>Conclusion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salicylates Co2+, Zn2+, Ni2+, Mn2+, Li+ and Mg2+: properties and effect on pain sensitivity</dc:title>
  <dc:creator>Владислав Моисеенко</dc:creator>
  <cp:lastModifiedBy>Владислав Моисеенко</cp:lastModifiedBy>
  <cp:revision>15</cp:revision>
  <dcterms:created xsi:type="dcterms:W3CDTF">2021-05-15T18:47:12Z</dcterms:created>
  <dcterms:modified xsi:type="dcterms:W3CDTF">2021-05-17T20:39:55Z</dcterms:modified>
</cp:coreProperties>
</file>