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00" r:id="rId2"/>
    <p:sldId id="406" r:id="rId3"/>
    <p:sldId id="440" r:id="rId4"/>
    <p:sldId id="429" r:id="rId5"/>
    <p:sldId id="431" r:id="rId6"/>
    <p:sldId id="411" r:id="rId7"/>
    <p:sldId id="351" r:id="rId8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4B6F8DEA-AB69-4EDE-A9D9-A07D1F7280E0}">
          <p14:sldIdLst>
            <p14:sldId id="400"/>
            <p14:sldId id="406"/>
            <p14:sldId id="440"/>
            <p14:sldId id="428"/>
            <p14:sldId id="427"/>
            <p14:sldId id="429"/>
            <p14:sldId id="430"/>
            <p14:sldId id="431"/>
            <p14:sldId id="434"/>
            <p14:sldId id="436"/>
            <p14:sldId id="437"/>
            <p14:sldId id="441"/>
            <p14:sldId id="442"/>
            <p14:sldId id="411"/>
            <p14:sldId id="351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4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525" autoAdjust="0"/>
    <p:restoredTop sz="94660"/>
  </p:normalViewPr>
  <p:slideViewPr>
    <p:cSldViewPr>
      <p:cViewPr>
        <p:scale>
          <a:sx n="100" d="100"/>
          <a:sy n="100" d="100"/>
        </p:scale>
        <p:origin x="-386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6" d="100"/>
        <a:sy n="7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3134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Пропитка в 1 этап</c:v>
                </c:pt>
              </c:strCache>
            </c:strRef>
          </c:tx>
          <c:cat>
            <c:strRef>
              <c:f>Лист1!$A$2:$A$16</c:f>
              <c:strCache>
                <c:ptCount val="15"/>
                <c:pt idx="0">
                  <c:v>1*, 46 С</c:v>
                </c:pt>
                <c:pt idx="1">
                  <c:v>2*, 46 С</c:v>
                </c:pt>
                <c:pt idx="2">
                  <c:v>3*, 46 С</c:v>
                </c:pt>
                <c:pt idx="3">
                  <c:v>4**, 41 С</c:v>
                </c:pt>
                <c:pt idx="4">
                  <c:v>5**, 41 С</c:v>
                </c:pt>
                <c:pt idx="5">
                  <c:v>6**, 41 С</c:v>
                </c:pt>
                <c:pt idx="6">
                  <c:v>7***, 36 С</c:v>
                </c:pt>
                <c:pt idx="7">
                  <c:v>8***, 36 С</c:v>
                </c:pt>
                <c:pt idx="8">
                  <c:v>9***, 36 С</c:v>
                </c:pt>
                <c:pt idx="9">
                  <c:v>10****, 31 С</c:v>
                </c:pt>
                <c:pt idx="10">
                  <c:v>11****, 31 С</c:v>
                </c:pt>
                <c:pt idx="11">
                  <c:v>12****, 31 С</c:v>
                </c:pt>
                <c:pt idx="12">
                  <c:v>13*****, 26 С</c:v>
                </c:pt>
                <c:pt idx="13">
                  <c:v>14*****, 26 С</c:v>
                </c:pt>
                <c:pt idx="14">
                  <c:v>15*****, 26 С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14.08</c:v>
                </c:pt>
                <c:pt idx="1">
                  <c:v>72.400000000000006</c:v>
                </c:pt>
                <c:pt idx="2">
                  <c:v>18.8</c:v>
                </c:pt>
                <c:pt idx="3">
                  <c:v>51.92</c:v>
                </c:pt>
                <c:pt idx="4">
                  <c:v>76.48</c:v>
                </c:pt>
                <c:pt idx="5">
                  <c:v>77.11999999999999</c:v>
                </c:pt>
                <c:pt idx="6">
                  <c:v>39.120000000000012</c:v>
                </c:pt>
                <c:pt idx="7">
                  <c:v>62.720000000000013</c:v>
                </c:pt>
                <c:pt idx="8">
                  <c:v>29.04</c:v>
                </c:pt>
                <c:pt idx="9">
                  <c:v>25.12</c:v>
                </c:pt>
                <c:pt idx="10">
                  <c:v>41.28</c:v>
                </c:pt>
                <c:pt idx="11">
                  <c:v>60.720000000000013</c:v>
                </c:pt>
                <c:pt idx="12">
                  <c:v>48.24</c:v>
                </c:pt>
                <c:pt idx="13">
                  <c:v>31.439999999999991</c:v>
                </c:pt>
                <c:pt idx="14">
                  <c:v>27.84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Пропитка в 2 этапа</c:v>
                </c:pt>
              </c:strCache>
            </c:strRef>
          </c:tx>
          <c:cat>
            <c:strRef>
              <c:f>Лист1!$A$2:$A$16</c:f>
              <c:strCache>
                <c:ptCount val="15"/>
                <c:pt idx="0">
                  <c:v>1*, 46 С</c:v>
                </c:pt>
                <c:pt idx="1">
                  <c:v>2*, 46 С</c:v>
                </c:pt>
                <c:pt idx="2">
                  <c:v>3*, 46 С</c:v>
                </c:pt>
                <c:pt idx="3">
                  <c:v>4**, 41 С</c:v>
                </c:pt>
                <c:pt idx="4">
                  <c:v>5**, 41 С</c:v>
                </c:pt>
                <c:pt idx="5">
                  <c:v>6**, 41 С</c:v>
                </c:pt>
                <c:pt idx="6">
                  <c:v>7***, 36 С</c:v>
                </c:pt>
                <c:pt idx="7">
                  <c:v>8***, 36 С</c:v>
                </c:pt>
                <c:pt idx="8">
                  <c:v>9***, 36 С</c:v>
                </c:pt>
                <c:pt idx="9">
                  <c:v>10****, 31 С</c:v>
                </c:pt>
                <c:pt idx="10">
                  <c:v>11****, 31 С</c:v>
                </c:pt>
                <c:pt idx="11">
                  <c:v>12****, 31 С</c:v>
                </c:pt>
                <c:pt idx="12">
                  <c:v>13*****, 26 С</c:v>
                </c:pt>
                <c:pt idx="13">
                  <c:v>14*****, 26 С</c:v>
                </c:pt>
                <c:pt idx="14">
                  <c:v>15*****, 26 С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49.120000000000012</c:v>
                </c:pt>
                <c:pt idx="1">
                  <c:v>47.120000000000012</c:v>
                </c:pt>
                <c:pt idx="2">
                  <c:v>9.68</c:v>
                </c:pt>
                <c:pt idx="3">
                  <c:v>74.319999999999993</c:v>
                </c:pt>
                <c:pt idx="4">
                  <c:v>25.919999999999991</c:v>
                </c:pt>
                <c:pt idx="5">
                  <c:v>64.959999999999994</c:v>
                </c:pt>
                <c:pt idx="6">
                  <c:v>11.68</c:v>
                </c:pt>
                <c:pt idx="7">
                  <c:v>53.52</c:v>
                </c:pt>
                <c:pt idx="8">
                  <c:v>35.839999999999996</c:v>
                </c:pt>
                <c:pt idx="9">
                  <c:v>162.4</c:v>
                </c:pt>
                <c:pt idx="10">
                  <c:v>129.12</c:v>
                </c:pt>
                <c:pt idx="11">
                  <c:v>79.84</c:v>
                </c:pt>
                <c:pt idx="12">
                  <c:v>117.52</c:v>
                </c:pt>
                <c:pt idx="13">
                  <c:v>108.32</c:v>
                </c:pt>
                <c:pt idx="14">
                  <c:v>143.36000000000001</c:v>
                </c:pt>
              </c:numCache>
            </c:numRef>
          </c:val>
        </c:ser>
        <c:axId val="132538368"/>
        <c:axId val="134342528"/>
      </c:barChart>
      <c:catAx>
        <c:axId val="132538368"/>
        <c:scaling>
          <c:orientation val="minMax"/>
        </c:scaling>
        <c:axPos val="b"/>
        <c:tickLblPos val="nextTo"/>
        <c:crossAx val="134342528"/>
        <c:crosses val="autoZero"/>
        <c:auto val="1"/>
        <c:lblAlgn val="ctr"/>
        <c:lblOffset val="100"/>
      </c:catAx>
      <c:valAx>
        <c:axId val="134342528"/>
        <c:scaling>
          <c:orientation val="minMax"/>
        </c:scaling>
        <c:axPos val="l"/>
        <c:majorGridlines/>
        <c:numFmt formatCode="General" sourceLinked="1"/>
        <c:tickLblPos val="nextTo"/>
        <c:crossAx val="13253836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668" tIns="45834" rIns="91668" bIns="4583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668" tIns="45834" rIns="91668" bIns="4583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B23E3E5-4F49-4371-AE56-ED5986161FBF}" type="datetimeFigureOut">
              <a:rPr lang="ru-RU"/>
              <a:pPr>
                <a:defRPr/>
              </a:pPr>
              <a:t>14.05.2021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3638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68" tIns="45834" rIns="91668" bIns="45834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668" tIns="45834" rIns="91668" bIns="45834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668" tIns="45834" rIns="91668" bIns="4583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668" tIns="45834" rIns="91668" bIns="4583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1DB0623-EEE8-4B25-9689-389A812C3C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91599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DB0623-EEE8-4B25-9689-389A812C3C58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4711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DB0623-EEE8-4B25-9689-389A812C3C58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695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8C971-D83B-4BAA-AC43-80AB92FD800D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74DC1-531E-4508-B231-0D7C30C20E5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7" name="Рисунок 4" descr="Рисунок2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8" y="0"/>
            <a:ext cx="9144000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F28C7-ED30-4085-A2F5-FCBFB66E5247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39083-ABA6-47EC-83F1-A215032AC6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44045-962A-46D7-9E80-3FE470A25CC7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964E-FA3C-4965-93CE-C496FC3B5B3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9148D-FC65-4D91-A454-2D53E249A5D8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424" y="6356350"/>
            <a:ext cx="549424" cy="365125"/>
          </a:xfrm>
        </p:spPr>
        <p:txBody>
          <a:bodyPr/>
          <a:lstStyle>
            <a:lvl1pPr>
              <a:defRPr sz="1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5BC725F-4A8F-4D97-A225-EBFFEBECE43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7" name="Рисунок 4" descr="Рисунок2.png"/>
          <p:cNvPicPr>
            <a:picLocks noChangeAspect="1"/>
          </p:cNvPicPr>
          <p:nvPr userDrawn="1"/>
        </p:nvPicPr>
        <p:blipFill rotWithShape="1">
          <a:blip r:embed="rId2" cstate="print"/>
          <a:srcRect l="6601" t="8101" r="87099" b="82449"/>
          <a:stretch/>
        </p:blipFill>
        <p:spPr bwMode="auto">
          <a:xfrm>
            <a:off x="0" y="-49398"/>
            <a:ext cx="57606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B4958-0CCF-40A7-90AD-254D652B5AC8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7DD3C-3617-41EC-88C0-9E78D64AD35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92F27-B68C-4C5D-9B90-F3C41E4E1EEB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5FEEB-E5D2-44AC-AEA0-7C6C34F3DCE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77E64-8D29-4E6A-B20A-AB1FDD079310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95B06-D167-41D2-B13F-E51CCBA91EC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49BD6-B4CC-417B-B054-36FBC6D0BCF4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C6050-FD47-4B46-A770-0AB3AB2B746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75F11-FBAB-48AE-8188-975F1291A6DA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32FB-7658-4405-9F68-8E1683B04B3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0C6F2-97AD-4161-8A4D-629688FE5D59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79C70-E310-46DE-8CB3-9D40CCD65D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09D33-FB70-4D58-95A2-7C8625E1A5CD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B311B-082D-4589-9BE7-E9AD3628995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E23964-C0F3-4E8B-A4BD-A3F0F0D9BC39}" type="datetime1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49A84F-38AB-46AC-AEFA-8F3AA88243C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000240"/>
            <a:ext cx="8286808" cy="1470025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FF0000"/>
                </a:solidFill>
              </a:rPr>
              <a:t>Обоснование температуры пропитки для древесины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fld id="{8A06CC12-0A3B-4158-ADD1-306969C9C467}" type="slidenum">
              <a:rPr lang="en-US" altLang="ru-RU">
                <a:solidFill>
                  <a:srgbClr val="FFFFFF"/>
                </a:solidFill>
              </a:rPr>
              <a:pPr/>
              <a:t>1</a:t>
            </a:fld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5517232"/>
            <a:ext cx="5326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Научный руководитель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д-р. техн. наук, профессор             А.М. </a:t>
            </a:r>
            <a:r>
              <a:rPr lang="ru-RU" dirty="0" err="1" smtClean="0">
                <a:solidFill>
                  <a:srgbClr val="002060"/>
                </a:solidFill>
              </a:rPr>
              <a:t>Газизов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1398" y="6352143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Уфа, </a:t>
            </a:r>
            <a:r>
              <a:rPr lang="ru-RU" dirty="0" smtClean="0">
                <a:solidFill>
                  <a:srgbClr val="002060"/>
                </a:solidFill>
              </a:rPr>
              <a:t>2021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5132858"/>
            <a:ext cx="5758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Э.Г</a:t>
            </a:r>
            <a:r>
              <a:rPr lang="ru-RU" dirty="0" smtClean="0">
                <a:solidFill>
                  <a:srgbClr val="002060"/>
                </a:solidFill>
              </a:rPr>
              <a:t>. Самосенко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762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7DD3C-3617-41EC-88C0-9E78D64AD353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8" name="Заголовок 3"/>
          <p:cNvSpPr txBox="1">
            <a:spLocks/>
          </p:cNvSpPr>
          <p:nvPr/>
        </p:nvSpPr>
        <p:spPr bwMode="auto">
          <a:xfrm>
            <a:off x="380093" y="836712"/>
            <a:ext cx="723900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Цель работы:</a:t>
            </a:r>
            <a:endParaRPr lang="ru-RU" sz="2000" dirty="0" smtClean="0"/>
          </a:p>
        </p:txBody>
      </p:sp>
      <p:sp>
        <p:nvSpPr>
          <p:cNvPr id="10" name="Заголовок 3"/>
          <p:cNvSpPr txBox="1">
            <a:spLocks/>
          </p:cNvSpPr>
          <p:nvPr/>
        </p:nvSpPr>
        <p:spPr bwMode="auto">
          <a:xfrm>
            <a:off x="407825" y="3072982"/>
            <a:ext cx="8439472" cy="4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fontAlgn="auto">
              <a:spcAft>
                <a:spcPts val="0"/>
              </a:spcAft>
              <a:defRPr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РЕШАЕМЫЕ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Задачи:</a:t>
            </a:r>
          </a:p>
          <a:p>
            <a:pPr algn="just" fontAlgn="auto">
              <a:spcAft>
                <a:spcPts val="0"/>
              </a:spcAft>
              <a:defRPr/>
            </a:pP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596" y="3500438"/>
            <a:ext cx="8429684" cy="283154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теоретические исследования по применению способов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пропитки огнезащитным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составам, обосновать выбор и применение МИГ-09, а также режимов пропитки для снижения пожарной опасности деревянных конструкций;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Исследовать характеристики образцов путем изменения температурного режима пропитки; 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Провести огневые испытания по определению класса пожарной опасности образцов с глубокой пропиткой различными способами.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1024" y="1340768"/>
            <a:ext cx="8224355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нижение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пожарной опасности деревянных конструкций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путем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пропитки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огнезащитными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составами с сохранением эксплуатационных показателей и долговечности деревянных конструкций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6927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772816"/>
            <a:ext cx="8229600" cy="1870498"/>
          </a:xfrm>
        </p:spPr>
        <p:txBody>
          <a:bodyPr/>
          <a:lstStyle/>
          <a:p>
            <a:pPr marL="0" lvl="0" indent="0" algn="just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Экспериментально установлено, что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антисептик «МИГ-09»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Биопирен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обладает способностью проникновения пропитки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древесины при различных температурных режимах, что влияет на толщину исходного покрытия (пропитки);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Доказано, что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определенной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температуре пропитки снижается интенсивность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обугливания и температурного прогрева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древесины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сказаться на повышении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огнезащиты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деревянных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BC725F-4A8F-4D97-A225-EBFFEBECE435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6" name="Заголовок 3"/>
          <p:cNvSpPr txBox="1">
            <a:spLocks/>
          </p:cNvSpPr>
          <p:nvPr/>
        </p:nvSpPr>
        <p:spPr bwMode="auto">
          <a:xfrm>
            <a:off x="428596" y="1056492"/>
            <a:ext cx="8439472" cy="4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Новизна работы: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4793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572500" cy="642938"/>
          </a:xfrm>
        </p:spPr>
        <p:txBody>
          <a:bodyPr/>
          <a:lstStyle/>
          <a:p>
            <a:r>
              <a:rPr lang="ru-RU" altLang="ru-RU" sz="2800" dirty="0" smtClean="0">
                <a:solidFill>
                  <a:srgbClr val="002060"/>
                </a:solidFill>
              </a:rPr>
              <a:t>Пропитка образцов</a:t>
            </a:r>
            <a:r>
              <a:rPr lang="ru-RU" altLang="ru-RU" sz="3200" dirty="0" smtClean="0"/>
              <a:t/>
            </a:r>
            <a:br>
              <a:rPr lang="ru-RU" altLang="ru-RU" sz="3200" dirty="0" smtClean="0"/>
            </a:br>
            <a:endParaRPr lang="ru-RU" altLang="ru-RU" sz="3200" dirty="0" smtClean="0"/>
          </a:p>
        </p:txBody>
      </p:sp>
      <p:sp>
        <p:nvSpPr>
          <p:cNvPr id="3076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445602D-D45C-44A6-AB10-D5886BED8784}" type="slidenum">
              <a:rPr lang="ru-RU" altLang="ru-RU" sz="2400" smtClean="0">
                <a:latin typeface="Times New Roman" pitchFamily="18" charset="0"/>
                <a:cs typeface="Times New Roman" pitchFamily="18" charset="0"/>
              </a:rPr>
              <a:pPr eaLnBrk="1" hangingPunct="1"/>
              <a:t>4</a:t>
            </a:fld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7" name="Рисунок 6" descr="C:\Users\Эмма\Desktop\Группа МПБ013-18-01\1 курс\1 семестр 12-16. 11.2018\Фото для НИР\155296968507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926140"/>
            <a:ext cx="3083560" cy="3615055"/>
          </a:xfrm>
          <a:prstGeom prst="rect">
            <a:avLst/>
          </a:prstGeom>
          <a:noFill/>
          <a:ln w="6350" cmpd="sng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067" name="Picture 19" descr="C:\Users\рбт\Desktop\Самосенко\Опыты\IMG_20201007_0919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807395"/>
            <a:ext cx="3123084" cy="416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IMG_20200513_12233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45130" y="2582044"/>
            <a:ext cx="3253740" cy="2902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11454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67544" y="212680"/>
            <a:ext cx="8676456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cross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200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влияния </a:t>
            </a:r>
            <a:r>
              <a:rPr lang="ru-RU" sz="2200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температуры </a:t>
            </a:r>
            <a:r>
              <a:rPr lang="ru-RU" sz="220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пропитки на </a:t>
            </a:r>
            <a:r>
              <a:rPr lang="ru-RU" sz="2200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поглощение антипирена </a:t>
            </a:r>
            <a:r>
              <a:rPr lang="ru-RU" sz="2200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МИГ-</a:t>
            </a:r>
            <a:r>
              <a:rPr lang="en-US" sz="2200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200" dirty="0" smtClean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200" dirty="0">
              <a:ln w="0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219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52D0F7C-9E1C-4877-9DD0-6993B0B8985F}" type="slidenum">
              <a:rPr lang="ru-RU" altLang="ru-RU" sz="2000" smtClean="0"/>
              <a:pPr eaLnBrk="1" hangingPunct="1"/>
              <a:t>5</a:t>
            </a:fld>
            <a:endParaRPr lang="ru-RU" altLang="ru-RU" sz="2000" smtClean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3980414254"/>
              </p:ext>
            </p:extLst>
          </p:nvPr>
        </p:nvGraphicFramePr>
        <p:xfrm>
          <a:off x="251520" y="993704"/>
          <a:ext cx="8712968" cy="4379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41276" y="5341878"/>
            <a:ext cx="73448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* </a:t>
            </a:r>
            <a:r>
              <a:rPr lang="ru-RU" sz="1600" dirty="0">
                <a:solidFill>
                  <a:srgbClr val="002060"/>
                </a:solidFill>
              </a:rPr>
              <a:t>древесина, пропитанная составом 1, 46 </a:t>
            </a:r>
            <a:r>
              <a:rPr lang="ru-RU" sz="1600" baseline="30000" dirty="0" err="1">
                <a:solidFill>
                  <a:srgbClr val="002060"/>
                </a:solidFill>
              </a:rPr>
              <a:t>о</a:t>
            </a:r>
            <a:r>
              <a:rPr lang="ru-RU" sz="1600" dirty="0" err="1">
                <a:solidFill>
                  <a:srgbClr val="002060"/>
                </a:solidFill>
              </a:rPr>
              <a:t>С</a:t>
            </a:r>
            <a:r>
              <a:rPr lang="ru-RU" sz="1600" dirty="0">
                <a:solidFill>
                  <a:srgbClr val="002060"/>
                </a:solidFill>
              </a:rPr>
              <a:t>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** древесина, пропитанная составом 2, 41 </a:t>
            </a:r>
            <a:r>
              <a:rPr lang="ru-RU" sz="1600" baseline="30000" dirty="0" err="1">
                <a:solidFill>
                  <a:srgbClr val="002060"/>
                </a:solidFill>
              </a:rPr>
              <a:t>о</a:t>
            </a:r>
            <a:r>
              <a:rPr lang="ru-RU" sz="1600" dirty="0" err="1">
                <a:solidFill>
                  <a:srgbClr val="002060"/>
                </a:solidFill>
              </a:rPr>
              <a:t>С</a:t>
            </a:r>
            <a:r>
              <a:rPr lang="ru-RU" sz="1600" dirty="0">
                <a:solidFill>
                  <a:srgbClr val="002060"/>
                </a:solidFill>
              </a:rPr>
              <a:t>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*** древесина, пропитанная составом 3, 36 </a:t>
            </a:r>
            <a:r>
              <a:rPr lang="ru-RU" sz="1600" baseline="30000" dirty="0" err="1">
                <a:solidFill>
                  <a:srgbClr val="002060"/>
                </a:solidFill>
              </a:rPr>
              <a:t>о</a:t>
            </a:r>
            <a:r>
              <a:rPr lang="ru-RU" sz="1600" dirty="0" err="1">
                <a:solidFill>
                  <a:srgbClr val="002060"/>
                </a:solidFill>
              </a:rPr>
              <a:t>С</a:t>
            </a:r>
            <a:r>
              <a:rPr lang="ru-RU" sz="1600" dirty="0">
                <a:solidFill>
                  <a:srgbClr val="002060"/>
                </a:solidFill>
              </a:rPr>
              <a:t>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**** древесина, пропитанная составом 4, 31 </a:t>
            </a:r>
            <a:r>
              <a:rPr lang="ru-RU" sz="1600" baseline="30000" dirty="0" err="1">
                <a:solidFill>
                  <a:srgbClr val="002060"/>
                </a:solidFill>
              </a:rPr>
              <a:t>о</a:t>
            </a:r>
            <a:r>
              <a:rPr lang="ru-RU" sz="1600" dirty="0" err="1">
                <a:solidFill>
                  <a:srgbClr val="002060"/>
                </a:solidFill>
              </a:rPr>
              <a:t>С</a:t>
            </a:r>
            <a:r>
              <a:rPr lang="ru-RU" sz="1600" dirty="0">
                <a:solidFill>
                  <a:srgbClr val="002060"/>
                </a:solidFill>
              </a:rPr>
              <a:t>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***** древесина, пропитанная составом 1, 26 </a:t>
            </a:r>
            <a:r>
              <a:rPr lang="ru-RU" sz="1600" baseline="30000" dirty="0" err="1">
                <a:solidFill>
                  <a:srgbClr val="002060"/>
                </a:solidFill>
              </a:rPr>
              <a:t>о</a:t>
            </a:r>
            <a:r>
              <a:rPr lang="ru-RU" sz="1600" dirty="0" err="1">
                <a:solidFill>
                  <a:srgbClr val="002060"/>
                </a:solidFill>
              </a:rPr>
              <a:t>С</a:t>
            </a:r>
            <a:r>
              <a:rPr lang="ru-RU" sz="16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1809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7DD3C-3617-41EC-88C0-9E78D64AD353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683568" y="620688"/>
            <a:ext cx="7239000" cy="36004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fontAlgn="auto">
              <a:spcAft>
                <a:spcPts val="0"/>
              </a:spcAft>
            </a:pPr>
            <a:r>
              <a:rPr lang="ru-RU" sz="2000" b="1" cap="all" dirty="0" smtClean="0">
                <a:solidFill>
                  <a:schemeClr val="tx2">
                    <a:lumMod val="75000"/>
                  </a:schemeClr>
                </a:solidFill>
              </a:rPr>
              <a:t>Общие выводы</a:t>
            </a:r>
            <a:endParaRPr lang="en-US" sz="20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2844" y="1124744"/>
            <a:ext cx="90011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7188"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 пропитке в один слой наилучший температурный режим пропитки антипиреном МИГ-9 составляет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41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А при пропитке в 2 слоя необходимо проводить процесс при температуре ближе к комнатной (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 обработке древесины огнезащитным составом при высокой температуре можно добиться глубокого впитывания состава в древесину независимо от породы древесины, чем суше древесина, тем глубже идет проникновение и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закоксовывание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древесных пор, что не позволяет окислителю (кислороду) проникать внутрь древесины, и тем самым предотвращая процесс горения. Если изделие пропитано в несколько слоев, защитный слой увеличивается не за счет налипания, а за счет впитывания и создания целостной защитной «стенки» при этом качество изделия не меняется.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 Было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доказано, что повышение группы огнезащитной эффективности достигается: при одноэтапной пропитке до II группы огнезащитной эффективности, при двухэтапной вплоть до I группы огнезащитной эффективности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indent="357188"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4. Результаты проведенных исследований пожароопасных свойств выявили, что применение антипирена МИГ-9 для повышения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огнезащиты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деревянных конструкций так же позволяет улучшить его класс конструктивной пожарной опасности до класса К1, и класса опасности материалов на которые он наносится до класса КМ2.</a:t>
            </a:r>
          </a:p>
          <a:p>
            <a:pPr indent="3571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6446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bject 2"/>
          <p:cNvSpPr>
            <a:spLocks noGrp="1"/>
          </p:cNvSpPr>
          <p:nvPr>
            <p:ph type="title"/>
          </p:nvPr>
        </p:nvSpPr>
        <p:spPr>
          <a:xfrm>
            <a:off x="900113" y="2349500"/>
            <a:ext cx="7218362" cy="1008063"/>
          </a:xfrm>
        </p:spPr>
        <p:txBody>
          <a:bodyPr lIns="0" tIns="0" rIns="0" bIns="0"/>
          <a:lstStyle/>
          <a:p>
            <a:pPr marL="409575"/>
            <a:r>
              <a:rPr lang="ru-RU" sz="4000" b="1" dirty="0" smtClean="0">
                <a:solidFill>
                  <a:srgbClr val="253F7E"/>
                </a:solidFill>
                <a:latin typeface="Arial" charset="0"/>
                <a:cs typeface="Arial" charset="0"/>
              </a:rPr>
              <a:t>Спасибо за внимание!</a:t>
            </a:r>
            <a:endParaRPr lang="ru-RU" sz="4000" b="1" dirty="0" smtClean="0">
              <a:latin typeface="Arial" charset="0"/>
              <a:cs typeface="Arial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173C34-D695-4C05-8220-12205BA82CFD}" type="slidenum">
              <a:rPr lang="ru-RU"/>
              <a:pPr>
                <a:defRPr/>
              </a:pPr>
              <a:t>7</a:t>
            </a:fld>
            <a:endParaRPr lang="ru-RU" dirty="0"/>
          </a:p>
        </p:txBody>
      </p:sp>
      <p:pic>
        <p:nvPicPr>
          <p:cNvPr id="28676" name="Рисунок 6" descr="Рисунок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-9525" y="6334125"/>
            <a:ext cx="6224599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07950" y="6307138"/>
            <a:ext cx="8286750" cy="158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8088</TotalTime>
  <Words>438</Words>
  <Application>Microsoft Office PowerPoint</Application>
  <PresentationFormat>Экран (4:3)</PresentationFormat>
  <Paragraphs>38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Обоснование температуры пропитки для древесины</vt:lpstr>
      <vt:lpstr>Слайд 2</vt:lpstr>
      <vt:lpstr>Слайд 3</vt:lpstr>
      <vt:lpstr>Пропитка образцов </vt:lpstr>
      <vt:lpstr>Слайд 5</vt:lpstr>
      <vt:lpstr>Общие выводы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София</dc:creator>
  <cp:lastModifiedBy>Пользователь Windows</cp:lastModifiedBy>
  <cp:revision>711</cp:revision>
  <dcterms:created xsi:type="dcterms:W3CDTF">2017-05-02T09:18:05Z</dcterms:created>
  <dcterms:modified xsi:type="dcterms:W3CDTF">2021-05-14T04:49:08Z</dcterms:modified>
</cp:coreProperties>
</file>