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5" r:id="rId6"/>
    <p:sldId id="260" r:id="rId7"/>
    <p:sldId id="259" r:id="rId8"/>
    <p:sldId id="266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/>
    <p:restoredTop sz="95116" autoAdjust="0"/>
  </p:normalViewPr>
  <p:slideViewPr>
    <p:cSldViewPr snapToGrid="0" snapToObjects="1">
      <p:cViewPr varScale="1">
        <p:scale>
          <a:sx n="73" d="100"/>
          <a:sy n="73" d="100"/>
        </p:scale>
        <p:origin x="-12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8257-7067-3843-85EA-0D7BCF2E9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81942-52A4-444B-9F93-014FE19FF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5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1942-52A4-444B-9F93-014FE19FF0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6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1942-52A4-444B-9F93-014FE19FF0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1942-52A4-444B-9F93-014FE19FF0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1942-52A4-444B-9F93-014FE19FF0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4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   </a:t>
            </a:r>
            <a:endParaRPr lang="ru-RU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1942-52A4-444B-9F93-014FE19FF0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3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81942-52A4-444B-9F93-014FE19FF0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7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9E4-1BE5-9542-A841-75729D37F792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02E8-D4BD-3745-A6EB-F4E75EBC7FFB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590C-12BB-3948-B56D-2DBA9880C4F2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A87E-8C1A-F44D-8B5E-C3F204AE8088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080F-70E1-2B48-8BAF-10C7C263DB91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E1C0-2FBD-C045-95AA-42AD6BFF18F0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7C85-118F-884B-B901-CEFB67EE3FFC}" type="datetime1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F7CB-4A00-4C4F-BA36-B59D64CBEF6E}" type="datetime1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80F9-8972-8B4A-8018-03CE46547C40}" type="datetime1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D061-F498-7143-9216-3513C96EF2B4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558D-B0B4-4A41-AE90-179F3E2FC9D6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A90B-F37F-5241-B256-A13CBCB78BE9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485D-1513-5D49-93FC-D17E0FB99F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3691" y="2513708"/>
            <a:ext cx="12192000" cy="1253067"/>
          </a:xfrm>
        </p:spPr>
        <p:txBody>
          <a:bodyPr anchor="ctr"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графена и температуры на коэффициент трения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Al2O3 / графен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581" y="3959953"/>
            <a:ext cx="9864069" cy="2057749"/>
          </a:xfrm>
        </p:spPr>
        <p:txBody>
          <a:bodyPr anchor="ctr">
            <a:normAutofit/>
          </a:bodyPr>
          <a:lstStyle/>
          <a:p>
            <a:pPr marL="900430">
              <a:lnSpc>
                <a:spcPct val="107000"/>
              </a:lnSpc>
              <a:spcAft>
                <a:spcPts val="56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Пахомов М.А.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Столяров В.В.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Мезрин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А.М.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Торская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Е.В.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/>
            <a:r>
              <a:rPr lang="ru-RU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машиностроения РАН, Москва, Россия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>
              <a:spcAft>
                <a:spcPts val="1200"/>
              </a:spcAft>
            </a:pPr>
            <a:r>
              <a:rPr lang="ru-RU" sz="1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 проблем механики им.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Ишлинского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РАН,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Россия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64" y="614203"/>
            <a:ext cx="3148863" cy="1591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3342" y="6140455"/>
            <a:ext cx="899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Международная научно-практическая конференция «Материаловедение, формообразующие технологии и оборудование 2021»</a:t>
            </a:r>
          </a:p>
          <a:p>
            <a:pPr algn="ctr"/>
            <a:r>
              <a:rPr lang="ru-RU" sz="1200" dirty="0"/>
              <a:t>(ICMSSTE 2021)</a:t>
            </a:r>
          </a:p>
          <a:p>
            <a:pPr algn="ctr"/>
            <a:r>
              <a:rPr lang="ru-RU" sz="1200" dirty="0"/>
              <a:t>17-20 мая 2021 г. Ялта, Россия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02"/>
            <a:ext cx="10515600" cy="1202530"/>
          </a:xfrm>
        </p:spPr>
        <p:txBody>
          <a:bodyPr/>
          <a:lstStyle/>
          <a:p>
            <a:r>
              <a:rPr lang="ru-RU" sz="4000" b="1" dirty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53331"/>
            <a:ext cx="12114375" cy="49973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Достоинства </a:t>
            </a: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керамики Al</a:t>
            </a:r>
            <a:r>
              <a:rPr lang="ru-RU" baseline="-25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</a:t>
            </a:r>
            <a:r>
              <a:rPr lang="ru-RU" baseline="-25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3</a:t>
            </a: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Высокая температура плавления,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Высокий модуль упругости,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Высокая твердость.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Недостатки</a:t>
            </a: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Высокая хрупкость (низкая </a:t>
            </a:r>
            <a:r>
              <a:rPr lang="ru-RU" dirty="0" err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трещиностойкость</a:t>
            </a: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Низкая износостойкость.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endParaRPr lang="ru-RU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В последние годы многими исследованиями показано, что одним из потенциальных способов устранения упомянутых недостатков является измельчение керамики до наноразмерной области и добавление в ее состав различных форм углерода – графита,  нанотрубок и др. </a:t>
            </a:r>
          </a:p>
          <a:p>
            <a:pPr marL="0" indent="0" algn="just">
              <a:buNone/>
            </a:pP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555"/>
            <a:ext cx="10515600" cy="1100736"/>
          </a:xfrm>
        </p:spPr>
        <p:txBody>
          <a:bodyPr/>
          <a:lstStyle/>
          <a:p>
            <a:r>
              <a:rPr lang="ru-RU" sz="4000" b="1" dirty="0"/>
              <a:t>Мотивация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2841"/>
            <a:ext cx="12192000" cy="4351338"/>
          </a:xfrm>
        </p:spPr>
        <p:txBody>
          <a:bodyPr>
            <a:normAutofit fontScale="82500" lnSpcReduction="20000"/>
          </a:bodyPr>
          <a:lstStyle/>
          <a:p>
            <a:pPr marL="0" indent="0" algn="just">
              <a:buNone/>
            </a:pPr>
            <a:r>
              <a:rPr lang="ru-RU" sz="3100" i="1" dirty="0">
                <a:ea typeface="Times New Roman" panose="02020603050405020304" charset="0"/>
                <a:cs typeface="Times New Roman" panose="02020603050405020304" charset="0"/>
              </a:rPr>
              <a:t>сохранить прочностные свойства и снизить износ и коэффициент трения </a:t>
            </a:r>
            <a:r>
              <a:rPr lang="ru-RU" sz="3100" i="1" dirty="0"/>
              <a:t>корунда за счет введения в структуру графеновых  наночешуек.</a:t>
            </a:r>
          </a:p>
          <a:p>
            <a:pPr marL="0" indent="0" algn="just">
              <a:buNone/>
            </a:pPr>
            <a:endParaRPr lang="ru-RU" sz="3100" b="1" i="1" dirty="0"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3100" b="1" i="1" dirty="0">
                <a:ea typeface="Times New Roman" panose="02020603050405020304" charset="0"/>
                <a:cs typeface="Times New Roman" panose="02020603050405020304" charset="0"/>
              </a:rPr>
              <a:t>Цель работы </a:t>
            </a:r>
            <a:r>
              <a:rPr lang="ru-RU" sz="3100" i="1" dirty="0">
                <a:ea typeface="Times New Roman" panose="02020603050405020304" charset="0"/>
                <a:cs typeface="Times New Roman" panose="02020603050405020304" charset="0"/>
              </a:rPr>
              <a:t>- исследование </a:t>
            </a:r>
            <a:r>
              <a:rPr lang="ru-RU" sz="3100" i="1" dirty="0" smtClean="0">
                <a:ea typeface="Times New Roman" panose="02020603050405020304" charset="0"/>
                <a:cs typeface="Times New Roman" panose="02020603050405020304" charset="0"/>
              </a:rPr>
              <a:t>влияния </a:t>
            </a:r>
            <a:r>
              <a:rPr lang="ru-RU" sz="3100" i="1" dirty="0">
                <a:ea typeface="Times New Roman" panose="02020603050405020304" charset="0"/>
                <a:cs typeface="Times New Roman" panose="02020603050405020304" charset="0"/>
              </a:rPr>
              <a:t>графена на </a:t>
            </a:r>
            <a:r>
              <a:rPr lang="ru-RU" sz="3100" i="1" dirty="0" err="1" smtClean="0">
                <a:ea typeface="Times New Roman" panose="02020603050405020304" charset="0"/>
                <a:cs typeface="Times New Roman" panose="02020603050405020304" charset="0"/>
              </a:rPr>
              <a:t>микротвердость</a:t>
            </a:r>
            <a:r>
              <a:rPr lang="ru-RU" sz="3100" i="1" dirty="0" smtClean="0">
                <a:ea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ru-RU" sz="3100" i="1" dirty="0">
                <a:ea typeface="Times New Roman" panose="02020603050405020304" charset="0"/>
                <a:cs typeface="Times New Roman" panose="02020603050405020304" charset="0"/>
              </a:rPr>
              <a:t>трение в нанокомпозитной керамике на основе оксида алюминия при повышенных температурах.</a:t>
            </a:r>
          </a:p>
          <a:p>
            <a:pPr marL="0" indent="0">
              <a:buNone/>
            </a:pPr>
            <a:endParaRPr lang="ru-RU" sz="4500" b="1" i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sz="4500" b="1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Изучить влияние графена на </a:t>
            </a:r>
            <a:r>
              <a:rPr lang="ru-RU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коэффициент трения при </a:t>
            </a:r>
            <a:r>
              <a:rPr lang="ru-RU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температурах </a:t>
            </a:r>
            <a:r>
              <a:rPr lang="ru-RU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комнатной и </a:t>
            </a:r>
            <a:r>
              <a:rPr lang="ru-RU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300 ℃</a:t>
            </a:r>
            <a:endParaRPr lang="ru-RU" sz="27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Оценить </a:t>
            </a:r>
            <a:r>
              <a:rPr lang="ru-RU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влияние графена на </a:t>
            </a:r>
            <a:r>
              <a:rPr lang="ru-RU" sz="3200" dirty="0" err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микротвердость</a:t>
            </a:r>
            <a:r>
              <a:rPr lang="ru-RU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при комнатной температуре</a:t>
            </a:r>
            <a:endParaRPr lang="ru-RU" sz="3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74"/>
            <a:ext cx="5273842" cy="7442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Материал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0568"/>
            <a:ext cx="12192000" cy="49116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i="1" dirty="0"/>
              <a:t>Материал</a:t>
            </a:r>
            <a:r>
              <a:rPr lang="ru-RU" sz="9600" b="1" dirty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8000" dirty="0"/>
              <a:t>размеры</a:t>
            </a:r>
            <a:r>
              <a:rPr lang="ru-RU" sz="8000" dirty="0">
                <a:solidFill>
                  <a:srgbClr val="FF0000"/>
                </a:solidFill>
              </a:rPr>
              <a:t> </a:t>
            </a:r>
            <a:r>
              <a:rPr lang="ru-RU" sz="8000" dirty="0"/>
              <a:t>частиц </a:t>
            </a:r>
            <a:r>
              <a:rPr lang="ru-RU" sz="8000" dirty="0" err="1"/>
              <a:t>нанопорошков</a:t>
            </a:r>
            <a:r>
              <a:rPr lang="ru-RU" sz="8000" dirty="0"/>
              <a:t> 5-слойного графена (5 </a:t>
            </a:r>
            <a:r>
              <a:rPr lang="ru-RU" sz="8000" dirty="0" err="1"/>
              <a:t>нм</a:t>
            </a:r>
            <a:r>
              <a:rPr lang="ru-RU" sz="8000" dirty="0"/>
              <a:t> х 1 мкм) и оксида алюминия</a:t>
            </a:r>
            <a:r>
              <a:rPr lang="ru-RU" sz="8000" baseline="-25000" dirty="0"/>
              <a:t> </a:t>
            </a:r>
            <a:r>
              <a:rPr lang="en-US" sz="8000" baseline="-25000" dirty="0"/>
              <a:t> </a:t>
            </a:r>
            <a:r>
              <a:rPr lang="ru-RU" sz="8000" dirty="0"/>
              <a:t>(</a:t>
            </a:r>
            <a:r>
              <a:rPr lang="ru-RU" altLang="is-IS" sz="8000" dirty="0"/>
              <a:t>45</a:t>
            </a:r>
            <a:r>
              <a:rPr lang="is-IS" sz="8000" dirty="0">
                <a:solidFill>
                  <a:srgbClr val="FF0000"/>
                </a:solidFill>
              </a:rPr>
              <a:t> </a:t>
            </a:r>
            <a:r>
              <a:rPr lang="is-IS" sz="8000" dirty="0"/>
              <a:t>нм</a:t>
            </a:r>
            <a:r>
              <a:rPr lang="ru-RU" altLang="is-IS" sz="8000" dirty="0"/>
              <a:t>)</a:t>
            </a:r>
            <a:r>
              <a:rPr lang="ru-RU" sz="8000" dirty="0"/>
              <a:t>; </a:t>
            </a:r>
            <a:r>
              <a:rPr lang="is-IS" sz="8000" dirty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8000" dirty="0"/>
              <a:t>содержание </a:t>
            </a:r>
            <a:r>
              <a:rPr lang="ru-RU" sz="8000" dirty="0" err="1"/>
              <a:t>наночешуек</a:t>
            </a:r>
            <a:r>
              <a:rPr lang="ru-RU" sz="8000" dirty="0"/>
              <a:t> графена в образце 0 и 1 вес.%. Вид образца:</a:t>
            </a:r>
            <a:r>
              <a:rPr lang="en-US" sz="8000" dirty="0"/>
              <a:t> </a:t>
            </a:r>
            <a:r>
              <a:rPr lang="ru-RU" sz="8000" dirty="0"/>
              <a:t>диск, размером </a:t>
            </a:r>
            <a:r>
              <a:rPr lang="ru-RU" sz="8000" dirty="0">
                <a:sym typeface="Symbol" panose="05050102010706020507" charset="2"/>
              </a:rPr>
              <a:t></a:t>
            </a:r>
            <a:r>
              <a:rPr lang="ru-RU" sz="8000" dirty="0"/>
              <a:t>15 х 2 </a:t>
            </a:r>
            <a:r>
              <a:rPr lang="ru-RU" sz="8000" dirty="0" smtClean="0"/>
              <a:t>мм.</a:t>
            </a:r>
            <a:endParaRPr lang="ru-RU" sz="8000" dirty="0"/>
          </a:p>
          <a:p>
            <a:pPr marL="0" indent="0" algn="just">
              <a:buNone/>
            </a:pPr>
            <a:r>
              <a:rPr lang="ru-RU" sz="9600" b="1" i="1" dirty="0"/>
              <a:t>Методы</a:t>
            </a:r>
            <a:r>
              <a:rPr lang="ru-RU" sz="9600" b="1" dirty="0"/>
              <a:t>:</a:t>
            </a:r>
            <a:r>
              <a:rPr lang="ru-RU" sz="8000" b="1" dirty="0"/>
              <a:t> </a:t>
            </a:r>
          </a:p>
          <a:p>
            <a:pPr algn="just"/>
            <a:r>
              <a:rPr lang="ru-RU" sz="7200" b="1" dirty="0"/>
              <a:t>Искровое плазменное </a:t>
            </a:r>
            <a:r>
              <a:rPr lang="ru-RU" sz="7200" b="1" dirty="0" smtClean="0"/>
              <a:t>спекание;</a:t>
            </a:r>
            <a:endParaRPr lang="ru-RU" sz="7200" b="1" dirty="0"/>
          </a:p>
          <a:p>
            <a:pPr algn="just"/>
            <a:r>
              <a:rPr lang="ru-RU" sz="7200" b="1" dirty="0"/>
              <a:t>Полировка: </a:t>
            </a:r>
            <a:r>
              <a:rPr lang="ru-RU" sz="7200" dirty="0"/>
              <a:t>шероховатость поверхности   </a:t>
            </a:r>
            <a:r>
              <a:rPr lang="en-US" sz="7200" dirty="0"/>
              <a:t>R</a:t>
            </a:r>
            <a:r>
              <a:rPr lang="ru-RU" sz="7200" baseline="-25000" dirty="0"/>
              <a:t>а</a:t>
            </a:r>
            <a:r>
              <a:rPr lang="ru-RU" sz="7200" dirty="0"/>
              <a:t> ≤ </a:t>
            </a:r>
            <a:r>
              <a:rPr lang="ru-RU" sz="7200" dirty="0" smtClean="0"/>
              <a:t>0,04мкм;</a:t>
            </a:r>
            <a:endParaRPr lang="ru-RU" sz="7200" dirty="0"/>
          </a:p>
          <a:p>
            <a:pPr algn="just"/>
            <a:r>
              <a:rPr lang="ru-RU" sz="7200" b="1" dirty="0" err="1"/>
              <a:t>Микротвердость</a:t>
            </a:r>
            <a:r>
              <a:rPr lang="ru-RU" sz="7200" dirty="0"/>
              <a:t> (</a:t>
            </a:r>
            <a:r>
              <a:rPr lang="ru-RU" sz="7200" dirty="0" err="1"/>
              <a:t>Isoscan</a:t>
            </a:r>
            <a:r>
              <a:rPr lang="ru-RU" sz="7200" dirty="0"/>
              <a:t> HV1 OD) по </a:t>
            </a:r>
            <a:r>
              <a:rPr lang="ru-RU" sz="7200" dirty="0" err="1" smtClean="0"/>
              <a:t>Виккерсу</a:t>
            </a:r>
            <a:r>
              <a:rPr lang="ru-RU" sz="7200" dirty="0" smtClean="0"/>
              <a:t>;</a:t>
            </a:r>
            <a:endParaRPr lang="ru-RU" sz="7200" dirty="0"/>
          </a:p>
          <a:p>
            <a:pPr algn="just"/>
            <a:r>
              <a:rPr lang="ru-RU" sz="7200" b="1" dirty="0"/>
              <a:t>Испытания на </a:t>
            </a:r>
            <a:r>
              <a:rPr lang="ru-RU" sz="7200" b="1" dirty="0" smtClean="0"/>
              <a:t>трение </a:t>
            </a:r>
            <a:r>
              <a:rPr lang="ru-RU" sz="7200" dirty="0"/>
              <a:t>на </a:t>
            </a:r>
            <a:r>
              <a:rPr lang="ru-RU" sz="7200" dirty="0" err="1"/>
              <a:t>трибометре</a:t>
            </a:r>
            <a:r>
              <a:rPr lang="ru-RU" sz="7200" dirty="0"/>
              <a:t>  </a:t>
            </a:r>
            <a:r>
              <a:rPr lang="en-US" sz="7200" dirty="0" err="1"/>
              <a:t>Cetr</a:t>
            </a:r>
            <a:r>
              <a:rPr lang="en-US" sz="7200" dirty="0"/>
              <a:t> Umt-3</a:t>
            </a:r>
            <a:r>
              <a:rPr lang="ru-RU" sz="7200" dirty="0"/>
              <a:t>:</a:t>
            </a:r>
            <a:endParaRPr lang="ru-RU" sz="7200" b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7200" dirty="0"/>
              <a:t>без смазки, на воздухе;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7200" dirty="0"/>
              <a:t>т</a:t>
            </a:r>
            <a:r>
              <a:rPr lang="ru-RU" sz="7200" dirty="0" smtClean="0"/>
              <a:t>емпература </a:t>
            </a:r>
            <a:r>
              <a:rPr lang="ru-RU" sz="7200" dirty="0"/>
              <a:t>- комнат</a:t>
            </a:r>
            <a:r>
              <a:rPr lang="ru-RU" sz="7200" dirty="0" smtClean="0"/>
              <a:t>.-и 300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℃;</a:t>
            </a:r>
            <a:endParaRPr lang="ru-RU" sz="7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7200" dirty="0" smtClean="0"/>
              <a:t>схема </a:t>
            </a:r>
            <a:r>
              <a:rPr lang="ru-RU" sz="7200" dirty="0"/>
              <a:t>трения «возвратно-поступательные</a:t>
            </a:r>
            <a:r>
              <a:rPr lang="ru-RU" sz="7200" dirty="0" smtClean="0"/>
              <a:t>»;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7200" dirty="0"/>
              <a:t>средняя скорость в цикле 0,1 м / с</a:t>
            </a:r>
            <a:endParaRPr lang="ru-RU" sz="7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7200" dirty="0" err="1"/>
              <a:t>контртело</a:t>
            </a:r>
            <a:r>
              <a:rPr lang="ru-RU" sz="7200" dirty="0"/>
              <a:t> -  карбид кремния </a:t>
            </a:r>
            <a:r>
              <a:rPr lang="en-US" sz="7200" dirty="0" err="1"/>
              <a:t>SiC</a:t>
            </a:r>
            <a:r>
              <a:rPr lang="en-US" sz="7200" dirty="0"/>
              <a:t> </a:t>
            </a:r>
            <a:r>
              <a:rPr lang="ru-RU" sz="7200" dirty="0">
                <a:sym typeface="Symbol" panose="05050102010706020507" charset="2"/>
              </a:rPr>
              <a:t></a:t>
            </a:r>
            <a:r>
              <a:rPr lang="ru-RU" sz="7200" dirty="0" smtClean="0">
                <a:sym typeface="Symbol" panose="05050102010706020507" charset="2"/>
              </a:rPr>
              <a:t>4</a:t>
            </a:r>
            <a:r>
              <a:rPr lang="ru-RU" sz="7200" dirty="0" smtClean="0"/>
              <a:t>мм;</a:t>
            </a:r>
            <a:endParaRPr lang="ru-RU" sz="72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7200" dirty="0"/>
              <a:t>нагрузка </a:t>
            </a:r>
            <a:r>
              <a:rPr lang="en-US" sz="7200" dirty="0"/>
              <a:t>F</a:t>
            </a:r>
            <a:r>
              <a:rPr lang="ru-RU" sz="7200" dirty="0"/>
              <a:t> = 10Н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205133-1F86-49BC-80E6-60DB0472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Морфология исходных порошков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950755-17FE-469D-9804-4E736E94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32" y="1454359"/>
            <a:ext cx="10989439" cy="399257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619ABE-0DDB-4498-83F3-136AD3B3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C2D1E4-3C16-4CE0-B56E-1FDA7034F19B}"/>
              </a:ext>
            </a:extLst>
          </p:cNvPr>
          <p:cNvSpPr txBox="1"/>
          <p:nvPr/>
        </p:nvSpPr>
        <p:spPr>
          <a:xfrm>
            <a:off x="2513175" y="5710019"/>
            <a:ext cx="7417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FESEM-изображения исходных порошков: (а) </a:t>
            </a:r>
            <a:r>
              <a:rPr lang="ru-RU" dirty="0" err="1"/>
              <a:t>нанопорошок</a:t>
            </a:r>
            <a:r>
              <a:rPr lang="ru-RU" dirty="0"/>
              <a:t> Al2O3 и (б) </a:t>
            </a:r>
            <a:r>
              <a:rPr lang="ru-RU" dirty="0" err="1"/>
              <a:t>графеновые</a:t>
            </a:r>
            <a:r>
              <a:rPr lang="ru-RU" dirty="0"/>
              <a:t> </a:t>
            </a:r>
            <a:r>
              <a:rPr lang="ru-RU" dirty="0" err="1" smtClean="0"/>
              <a:t>наночешуйки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06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704722" y="112836"/>
            <a:ext cx="3958389" cy="6595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047" y="826788"/>
            <a:ext cx="9807741" cy="5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err="1"/>
              <a:t>Микротвердость</a:t>
            </a:r>
            <a:r>
              <a:rPr lang="ru-RU" sz="2400" i="1" dirty="0"/>
              <a:t> образцов: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67504" y="1349837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 графеном 1</a:t>
            </a:r>
            <a:r>
              <a:rPr lang="ru-RU" sz="2000" b="1" dirty="0" smtClean="0"/>
              <a:t>% 21.5 ГПа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57106"/>
              </p:ext>
            </p:extLst>
          </p:nvPr>
        </p:nvGraphicFramePr>
        <p:xfrm>
          <a:off x="804347" y="5486400"/>
          <a:ext cx="4618554" cy="591086"/>
        </p:xfrm>
        <a:graphic>
          <a:graphicData uri="http://schemas.openxmlformats.org/drawingml/2006/table">
            <a:tbl>
              <a:tblPr firstRow="1" firstCol="1" bandRow="1"/>
              <a:tblGrid>
                <a:gridCol w="1539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Правый </a:t>
                      </a:r>
                      <a:r>
                        <a:rPr lang="ru-RU" sz="120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край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Центр</a:t>
                      </a:r>
                      <a:endParaRPr lang="ru-RU" sz="16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Левый край 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18.4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 ГПа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17.2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 ГПа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16.6 ГПа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24244"/>
              </p:ext>
            </p:extLst>
          </p:nvPr>
        </p:nvGraphicFramePr>
        <p:xfrm>
          <a:off x="6223543" y="5486399"/>
          <a:ext cx="4800057" cy="604678"/>
        </p:xfrm>
        <a:graphic>
          <a:graphicData uri="http://schemas.openxmlformats.org/drawingml/2006/table">
            <a:tbl>
              <a:tblPr firstRow="1" firstCol="1" bandRow="1"/>
              <a:tblGrid>
                <a:gridCol w="1600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Правый </a:t>
                      </a:r>
                      <a:r>
                        <a:rPr lang="ru-RU" sz="1200" dirty="0" smtClean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край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Центр</a:t>
                      </a:r>
                      <a:endParaRPr lang="ru-RU" sz="16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32200" algn="l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charset="0"/>
                          <a:ea typeface="Times New Roman" panose="02020603050405020304" charset="0"/>
                        </a:rPr>
                        <a:t>Левый край 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339">
                <a:tc>
                  <a:txBody>
                    <a:bodyPr/>
                    <a:lstStyle/>
                    <a:p>
                      <a:pPr algn="ctr">
                        <a:tabLst>
                          <a:tab pos="3632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23.9 ГПа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32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23 ГПа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32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18.1 ГПа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05" marR="40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044014" y="1349837"/>
            <a:ext cx="4139220" cy="3432069"/>
            <a:chOff x="6448569" y="2138847"/>
            <a:chExt cx="4139220" cy="3432069"/>
          </a:xfrm>
        </p:grpSpPr>
        <p:pic>
          <p:nvPicPr>
            <p:cNvPr id="8" name="Рисунок 21"/>
            <p:cNvPicPr/>
            <p:nvPr/>
          </p:nvPicPr>
          <p:blipFill rotWithShape="1">
            <a:blip r:embed="rId3"/>
            <a:srcRect l="39765" t="36868" r="39604" b="40517"/>
            <a:stretch>
              <a:fillRect/>
            </a:stretch>
          </p:blipFill>
          <p:spPr bwMode="auto">
            <a:xfrm>
              <a:off x="6448569" y="2538957"/>
              <a:ext cx="4139220" cy="3031959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57257" y="2138847"/>
              <a:ext cx="2521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Без </a:t>
              </a:r>
              <a:r>
                <a:rPr lang="ru-RU" sz="2000" b="1" dirty="0" smtClean="0"/>
                <a:t>графена 17.4 ГПа</a:t>
              </a:r>
              <a:endParaRPr lang="ru-RU" sz="2000" b="1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3A0989A-5BF9-4443-BB4A-3B7408CCC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9947"/>
            <a:ext cx="4388661" cy="3017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1" y="31321"/>
            <a:ext cx="5518484" cy="472797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44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Коэффициент  трения</a:t>
            </a:r>
            <a:r>
              <a:rPr lang="ru-RU" sz="14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buNone/>
            </a:pPr>
            <a:endParaRPr lang="ru-RU" sz="8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80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Рисунок 1</a:t>
            </a:r>
            <a:r>
              <a:rPr lang="ru-RU" sz="8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Образец без графена характеризуется наличием множества скачков вверх на кривой </a:t>
            </a:r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Д</a:t>
            </a:r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обавление </a:t>
            </a:r>
            <a:r>
              <a:rPr lang="ru-RU" sz="6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графена уже в первые 5 минут способствует заметное снижение коэффициента трения и его стабилизация. Впоследствии коэффициент трения немного увеличивается</a:t>
            </a:r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 (кривая 2)</a:t>
            </a:r>
            <a:endParaRPr lang="ru-RU" sz="64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80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Рисунок 2</a:t>
            </a:r>
            <a:r>
              <a:rPr lang="ru-RU" sz="8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just"/>
            <a:r>
              <a:rPr lang="ru-RU" sz="6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В этом случае добавление графена также помогает снизить средние значения коэффициент </a:t>
            </a:r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трения. Вид </a:t>
            </a:r>
            <a:r>
              <a:rPr lang="ru-RU" sz="6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кривых отличается от кривых при комнатной температуре. </a:t>
            </a:r>
            <a:endParaRPr lang="ru-RU" sz="6400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Кривая </a:t>
            </a:r>
            <a:r>
              <a:rPr lang="ru-RU" sz="6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 становится более плавной, а на кривой 2 в первые 5 минут коэффициент трения увеличивается, затем уменьшается и стабилизируется. Из-за высокого коэффициента трения и более сильного износа индентора испытания при повышенных температурах были </a:t>
            </a:r>
            <a:r>
              <a:rPr lang="ru-RU" sz="64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короче</a:t>
            </a:r>
            <a:r>
              <a:rPr lang="ru-RU" sz="64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</a:t>
            </a:r>
            <a:endParaRPr lang="ru-RU" sz="64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D4B658-2F64-41B6-AD43-7E7D266878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84" y="136525"/>
            <a:ext cx="6454174" cy="2570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1B2124-F172-42B4-8172-3ECE4FD31BC2}"/>
              </a:ext>
            </a:extLst>
          </p:cNvPr>
          <p:cNvSpPr txBox="1"/>
          <p:nvPr/>
        </p:nvSpPr>
        <p:spPr>
          <a:xfrm>
            <a:off x="5599126" y="2690336"/>
            <a:ext cx="6131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Рисунок 1. </a:t>
            </a:r>
            <a:r>
              <a:rPr lang="ru-RU" sz="1400" dirty="0"/>
              <a:t>Зависимость коэффициента трения от времени при комнатной температуре для керамики </a:t>
            </a:r>
            <a:r>
              <a:rPr lang="ru-RU" sz="1400" b="1" dirty="0"/>
              <a:t>без графена (кривая 1) </a:t>
            </a:r>
            <a:r>
              <a:rPr lang="ru-RU" sz="1400" dirty="0"/>
              <a:t>и </a:t>
            </a:r>
            <a:r>
              <a:rPr lang="ru-RU" sz="1400" b="1" dirty="0"/>
              <a:t>с 1 </a:t>
            </a:r>
            <a:r>
              <a:rPr lang="ru-RU" sz="1400" b="1" dirty="0" err="1"/>
              <a:t>мас</a:t>
            </a:r>
            <a:r>
              <a:rPr lang="ru-RU" sz="1400" b="1" dirty="0"/>
              <a:t>.% Графена (кривая 2)</a:t>
            </a:r>
            <a:r>
              <a:rPr lang="ru-RU" sz="1400" dirty="0"/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0C447E-FBCB-4BDA-A540-9C6BB005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332" y="3429000"/>
            <a:ext cx="6292890" cy="26605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5DC625-10E9-40F2-A0B3-A2D82A1935FB}"/>
              </a:ext>
            </a:extLst>
          </p:cNvPr>
          <p:cNvSpPr txBox="1"/>
          <p:nvPr/>
        </p:nvSpPr>
        <p:spPr>
          <a:xfrm>
            <a:off x="5679768" y="6105549"/>
            <a:ext cx="6131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Рисунок 2.</a:t>
            </a:r>
            <a:r>
              <a:rPr lang="ru-RU" sz="1400" dirty="0"/>
              <a:t> Зависимость коэффициента трения от времени при 300 ℃ для керамики </a:t>
            </a:r>
            <a:r>
              <a:rPr lang="ru-RU" sz="1400" b="1" dirty="0"/>
              <a:t>без графена (кривая 1)</a:t>
            </a:r>
            <a:r>
              <a:rPr lang="ru-RU" sz="1400" dirty="0"/>
              <a:t> и </a:t>
            </a:r>
            <a:r>
              <a:rPr lang="ru-RU" sz="1400" b="1" dirty="0"/>
              <a:t>с 1 </a:t>
            </a:r>
            <a:r>
              <a:rPr lang="ru-RU" sz="1400" b="1" dirty="0" err="1"/>
              <a:t>мас</a:t>
            </a:r>
            <a:r>
              <a:rPr lang="ru-RU" sz="1400" b="1" dirty="0"/>
              <a:t>.% графена (кривая 2).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2A128A-7EDF-4DD3-9D8B-588079672994}"/>
              </a:ext>
            </a:extLst>
          </p:cNvPr>
          <p:cNvSpPr txBox="1"/>
          <p:nvPr/>
        </p:nvSpPr>
        <p:spPr>
          <a:xfrm>
            <a:off x="120963" y="4497689"/>
            <a:ext cx="5558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Таблица 1. </a:t>
            </a:r>
            <a:r>
              <a:rPr lang="ru-RU" sz="1400" dirty="0"/>
              <a:t>Средний коэффициент трения </a:t>
            </a:r>
            <a:r>
              <a:rPr lang="ru-RU" sz="1400" dirty="0" smtClean="0"/>
              <a:t>на </a:t>
            </a:r>
            <a:r>
              <a:rPr lang="ru-RU" sz="1400" dirty="0"/>
              <a:t>дорожке трения при разных температурах.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125" y="4977208"/>
            <a:ext cx="8604980" cy="213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03" y="143692"/>
            <a:ext cx="9184341" cy="36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6789" y="381328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13075" y="382097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4480" y="4259905"/>
            <a:ext cx="9418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Дорожки трения при комнатной температуре для керамики: (а) - без графена; (б) - с </a:t>
            </a:r>
            <a:r>
              <a:rPr lang="ru-RU" sz="1600" dirty="0" err="1"/>
              <a:t>графеном</a:t>
            </a:r>
            <a:r>
              <a:rPr lang="ru-RU" sz="1600" dirty="0"/>
              <a:t> 1 </a:t>
            </a:r>
            <a:r>
              <a:rPr lang="ru-RU" sz="1600" dirty="0" err="1"/>
              <a:t>мас</a:t>
            </a:r>
            <a:r>
              <a:rPr lang="ru-RU" sz="1600" dirty="0"/>
              <a:t>.%.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46" y="5444858"/>
            <a:ext cx="12174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керамике без графена разрушение является обширным, хрупким и имеет преимущественно </a:t>
            </a:r>
            <a:r>
              <a:rPr lang="ru-RU" dirty="0" err="1"/>
              <a:t>зернограничный</a:t>
            </a:r>
            <a:r>
              <a:rPr lang="ru-RU" dirty="0"/>
              <a:t> характер по зернам матрицы Al2O3 (рисунок </a:t>
            </a:r>
            <a:r>
              <a:rPr lang="ru-RU" dirty="0" smtClean="0"/>
              <a:t>а</a:t>
            </a:r>
            <a:r>
              <a:rPr lang="ru-RU" dirty="0"/>
              <a:t>). Напротив, в керамике с </a:t>
            </a:r>
            <a:r>
              <a:rPr lang="ru-RU" dirty="0" err="1"/>
              <a:t>графеном</a:t>
            </a:r>
            <a:r>
              <a:rPr lang="ru-RU" dirty="0"/>
              <a:t> изломы локальные и более гладкие (рисунок </a:t>
            </a:r>
            <a:r>
              <a:rPr lang="ru-RU" dirty="0" smtClean="0"/>
              <a:t>б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026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9480"/>
            <a:ext cx="12192000" cy="50190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Добавление 1 </a:t>
            </a:r>
            <a:r>
              <a:rPr lang="ru-RU" dirty="0" err="1"/>
              <a:t>мас</a:t>
            </a:r>
            <a:r>
              <a:rPr lang="ru-RU" dirty="0"/>
              <a:t>.% графена к </a:t>
            </a:r>
            <a:r>
              <a:rPr lang="ru-RU" dirty="0" err="1"/>
              <a:t>нанокерамике</a:t>
            </a:r>
            <a:r>
              <a:rPr lang="ru-RU" dirty="0"/>
              <a:t> Al2O3 снижает коэффициент трения на 22% при комнатной температуре и на 11% при повышенных температурах.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Повышение температуры испытания от комнатной до 300 ℃ приводит к увеличению коэффициента трения на 22 и 26% соответственно в образцах без графена и с графеном.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Механизм снижения коэффициента трения при введении графена связан с образованием смазывающего углеродного слоя на контактной поверхности.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485D-1513-5D49-93FC-D17E0FB99F4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690</Words>
  <Application>Microsoft Office PowerPoint</Application>
  <PresentationFormat>Произвольный</PresentationFormat>
  <Paragraphs>95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Влияние графена и температуры на коэффициент трения нанокомпозита Al2O3 / графен</vt:lpstr>
      <vt:lpstr>Введение</vt:lpstr>
      <vt:lpstr>Мотивация</vt:lpstr>
      <vt:lpstr>Материал и методы</vt:lpstr>
      <vt:lpstr>Морфология исходных порошков</vt:lpstr>
      <vt:lpstr>Результаты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Трибологические свойства керамики Al2O3, армированной графеном</dc:title>
  <dc:creator>Пользователь Microsoft Office</dc:creator>
  <cp:lastModifiedBy>Владимир</cp:lastModifiedBy>
  <cp:revision>88</cp:revision>
  <dcterms:created xsi:type="dcterms:W3CDTF">2020-10-23T14:22:00Z</dcterms:created>
  <dcterms:modified xsi:type="dcterms:W3CDTF">2021-05-17T09:07:07Z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