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A9F"/>
    <a:srgbClr val="000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ED47DD-2A3A-40F5-B7EC-C668305715FC}" type="datetimeFigureOut">
              <a:rPr lang="ru-RU" smtClean="0"/>
              <a:t>15.05.2021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8372B-2059-43D4-B4B3-1C3DEE5AA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141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537B-B981-4239-B9CE-9E1BF57C1A98}" type="datetime1">
              <a:rPr lang="ru-RU" smtClean="0"/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9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2214-E470-4211-8361-782D60F4BA19}" type="datetime1">
              <a:rPr lang="ru-RU" smtClean="0"/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15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5DEF-C524-4B79-A4FB-86E13438E99E}" type="datetime1">
              <a:rPr lang="ru-RU" smtClean="0"/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84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0501-7904-4C52-A2D2-16C033A75334}" type="datetime1">
              <a:rPr lang="ru-RU" smtClean="0"/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53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4B79E-F4E9-4AB7-95E5-E622FA466056}" type="datetime1">
              <a:rPr lang="ru-RU" smtClean="0"/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63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6556-2DE8-4C96-8820-CFA7828819FA}" type="datetime1">
              <a:rPr lang="ru-RU" smtClean="0"/>
              <a:t>15.05.2021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788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73562-F174-45B7-B6BC-463940099E94}" type="datetime1">
              <a:rPr lang="ru-RU" smtClean="0"/>
              <a:t>15.05.2021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00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6A6B-59FF-443E-A371-26FF8959EC27}" type="datetime1">
              <a:rPr lang="ru-RU" smtClean="0"/>
              <a:t>15.05.2021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49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2E74-0525-4724-AE22-2A2FEA183B79}" type="datetime1">
              <a:rPr lang="ru-RU" smtClean="0"/>
              <a:t>15.05.2021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71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46C2A-36FF-4554-BB5F-FA4DAC4832CA}" type="datetime1">
              <a:rPr lang="ru-RU" smtClean="0"/>
              <a:t>15.05.2021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23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F8D06-67B6-49BF-9C0D-FAE012939DB2}" type="datetime1">
              <a:rPr lang="ru-RU" smtClean="0"/>
              <a:t>15.05.2021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8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02EE6-E521-4F9A-8C2A-6394B3A1E4A4}" type="datetime1">
              <a:rPr lang="ru-RU" smtClean="0"/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E52ED-29E3-49E9-A282-10377AB589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40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78069" y="457200"/>
            <a:ext cx="11465169" cy="861646"/>
          </a:xfrm>
          <a:prstGeom prst="roundRect">
            <a:avLst/>
          </a:prstGeom>
          <a:solidFill>
            <a:srgbClr val="142A9F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25315"/>
            <a:ext cx="9144000" cy="1072662"/>
          </a:xfrm>
        </p:spPr>
        <p:txBody>
          <a:bodyPr>
            <a:normAutofit/>
          </a:bodyPr>
          <a:lstStyle/>
          <a:p>
            <a:r>
              <a:rPr lang="en-GB" sz="6600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ICMSSTE 2021</a:t>
            </a:r>
            <a:endParaRPr lang="ru-RU" sz="6600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8361" y="1638868"/>
            <a:ext cx="10304584" cy="1655762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«Технологические аспекты получения </a:t>
            </a:r>
            <a:r>
              <a:rPr lang="ru-RU" sz="32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температуроустойчивых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ситалловых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покрытий на основе вторичных продуктов промышленности»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62451" y="3447234"/>
            <a:ext cx="14582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Авторы: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420671" y="3456391"/>
            <a:ext cx="249465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Лазарева Е.А.¹,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Минько Н.И.²,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Лазарева Г.Ю.¹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0768" y="5364606"/>
            <a:ext cx="112904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¹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Южно-Российский государственный политехнический университет (НПИ) имени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М.И.Платова</a:t>
            </a: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Белгородский государственный технологический университет имени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В.Г.Шухова</a:t>
            </a:r>
            <a:endParaRPr lang="ru-RU" sz="2000" b="1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9296399" y="6316433"/>
            <a:ext cx="2743200" cy="365125"/>
          </a:xfrm>
        </p:spPr>
        <p:txBody>
          <a:bodyPr/>
          <a:lstStyle/>
          <a:p>
            <a:fld id="{86F66DD1-1B7D-446C-8EEF-57F22B5B7BDF}" type="slidenum">
              <a:rPr lang="ru-RU" smtClean="0">
                <a:solidFill>
                  <a:schemeClr val="bg1"/>
                </a:solidFill>
              </a:rPr>
              <a:t>1</a:t>
            </a:fld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1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78069" y="457200"/>
            <a:ext cx="11465169" cy="861646"/>
          </a:xfrm>
          <a:prstGeom prst="roundRect">
            <a:avLst/>
          </a:prstGeom>
          <a:solidFill>
            <a:srgbClr val="142A9F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56916" y="225241"/>
            <a:ext cx="5904769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Цели и задачи</a:t>
            </a:r>
            <a:endParaRPr lang="ru-RU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Совершенствование технологии жаростойких </a:t>
            </a:r>
            <a:r>
              <a:rPr lang="ru-RU" i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ситалловых</a:t>
            </a:r>
            <a:r>
              <a:rPr lang="ru-RU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покрытий для защиты </a:t>
            </a:r>
            <a:r>
              <a:rPr lang="ru-RU" i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нихромовых</a:t>
            </a:r>
            <a:r>
              <a:rPr lang="ru-RU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сплавов от высокотемпературной коррозии с применением вторичных продуктов промышленности.</a:t>
            </a:r>
          </a:p>
          <a:p>
            <a:pPr marL="0" indent="0">
              <a:buNone/>
            </a:pPr>
            <a:r>
              <a:rPr lang="ru-RU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технологические параметры синтеза оптимальных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температуроустойчивых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покрытий на основе вторичных продуктов промышленности; </a:t>
            </a:r>
            <a:endParaRPr lang="ru-RU" i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-исследовать свойства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покрытий на основе вторичных продуктов промышленности;</a:t>
            </a:r>
            <a:endParaRPr lang="ru-RU" i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разработать режимы термической обработки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покрытий на основе вторичных продуктов промышленности.</a:t>
            </a:r>
            <a:endParaRPr lang="ru-RU" i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05192" y="6318617"/>
            <a:ext cx="2743200" cy="365125"/>
          </a:xfrm>
        </p:spPr>
        <p:txBody>
          <a:bodyPr/>
          <a:lstStyle/>
          <a:p>
            <a:fld id="{D31E52ED-29E3-49E9-A282-10377AB58972}" type="slidenum">
              <a:rPr lang="ru-RU" smtClean="0">
                <a:solidFill>
                  <a:schemeClr val="bg1"/>
                </a:solidFill>
              </a:rPr>
              <a:t>2</a:t>
            </a:fld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68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529492" y="208083"/>
            <a:ext cx="11465169" cy="861646"/>
          </a:xfrm>
          <a:prstGeom prst="roundRect">
            <a:avLst/>
          </a:prstGeom>
          <a:solidFill>
            <a:srgbClr val="142A9F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4276" y="-23876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4000" b="1" dirty="0">
                <a:solidFill>
                  <a:schemeClr val="bg1"/>
                </a:solidFill>
                <a:latin typeface="Bahnschrift" panose="020B0502040204020203" pitchFamily="34" charset="0"/>
              </a:rPr>
              <a:t>Результаты и их обсуждение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251461" y="6312388"/>
            <a:ext cx="2743200" cy="365125"/>
          </a:xfrm>
        </p:spPr>
        <p:txBody>
          <a:bodyPr/>
          <a:lstStyle/>
          <a:p>
            <a:fld id="{D31E52ED-29E3-49E9-A282-10377AB58972}" type="slidenum">
              <a:rPr lang="ru-RU" smtClean="0">
                <a:solidFill>
                  <a:schemeClr val="bg1"/>
                </a:solidFill>
              </a:rPr>
              <a:t>3</a:t>
            </a:fld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14" name="Объект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04711"/>
              </p:ext>
            </p:extLst>
          </p:nvPr>
        </p:nvGraphicFramePr>
        <p:xfrm>
          <a:off x="306754" y="1993505"/>
          <a:ext cx="6655070" cy="385902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25504">
                  <a:extLst>
                    <a:ext uri="{9D8B030D-6E8A-4147-A177-3AD203B41FA5}">
                      <a16:colId xmlns:a16="http://schemas.microsoft.com/office/drawing/2014/main" val="1258441270"/>
                    </a:ext>
                  </a:extLst>
                </a:gridCol>
                <a:gridCol w="1253190">
                  <a:extLst>
                    <a:ext uri="{9D8B030D-6E8A-4147-A177-3AD203B41FA5}">
                      <a16:colId xmlns:a16="http://schemas.microsoft.com/office/drawing/2014/main" val="1922593176"/>
                    </a:ext>
                  </a:extLst>
                </a:gridCol>
                <a:gridCol w="1369738">
                  <a:extLst>
                    <a:ext uri="{9D8B030D-6E8A-4147-A177-3AD203B41FA5}">
                      <a16:colId xmlns:a16="http://schemas.microsoft.com/office/drawing/2014/main" val="2345294946"/>
                    </a:ext>
                  </a:extLst>
                </a:gridCol>
                <a:gridCol w="1353319">
                  <a:extLst>
                    <a:ext uri="{9D8B030D-6E8A-4147-A177-3AD203B41FA5}">
                      <a16:colId xmlns:a16="http://schemas.microsoft.com/office/drawing/2014/main" val="1944149920"/>
                    </a:ext>
                  </a:extLst>
                </a:gridCol>
                <a:gridCol w="1353319">
                  <a:extLst>
                    <a:ext uri="{9D8B030D-6E8A-4147-A177-3AD203B41FA5}">
                      <a16:colId xmlns:a16="http://schemas.microsoft.com/office/drawing/2014/main" val="1002487617"/>
                    </a:ext>
                  </a:extLst>
                </a:gridCol>
              </a:tblGrid>
              <a:tr h="23241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1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стекла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300…400</a:t>
                      </a:r>
                      <a:r>
                        <a:rPr lang="ru-RU" sz="1400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400…500</a:t>
                      </a:r>
                      <a:r>
                        <a:rPr lang="ru-RU" sz="1400" baseline="30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600…700</a:t>
                      </a:r>
                      <a:r>
                        <a:rPr lang="ru-RU" sz="1400" baseline="30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700…800</a:t>
                      </a:r>
                      <a:r>
                        <a:rPr lang="ru-RU" sz="1400" baseline="30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847697"/>
                  </a:ext>
                </a:extLst>
              </a:tr>
              <a:tr h="122809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(ВПАП)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937806"/>
                  </a:ext>
                </a:extLst>
              </a:tr>
              <a:tr h="36830"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6807441"/>
                  </a:ext>
                </a:extLst>
              </a:tr>
              <a:tr h="461010"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Шлак 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Новочеркасской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ГРЭС)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500…600</a:t>
                      </a:r>
                      <a:r>
                        <a:rPr lang="ru-RU" sz="1400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600…700</a:t>
                      </a:r>
                      <a:r>
                        <a:rPr lang="ru-RU" sz="1400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700…800</a:t>
                      </a:r>
                      <a:r>
                        <a:rPr lang="ru-RU" sz="1400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700…800</a:t>
                      </a:r>
                      <a:r>
                        <a:rPr lang="ru-RU" sz="1400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841096"/>
                  </a:ext>
                </a:extLst>
              </a:tr>
              <a:tr h="1074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7246628"/>
                  </a:ext>
                </a:extLst>
              </a:tr>
              <a:tr h="38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2-1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2-2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2-4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142531"/>
                  </a:ext>
                </a:extLst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135671" y="1244008"/>
            <a:ext cx="102655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Кристаллизационная способность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стекломатриц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основе вторичных продуктов промышленности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093219" y="1779687"/>
            <a:ext cx="476836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Условные обозначения: </a:t>
            </a:r>
          </a:p>
          <a:p>
            <a:pPr indent="180340" algn="just"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indent="180340" algn="just"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ВПАП – вторичный продукт алюминиевого производства;</a:t>
            </a:r>
          </a:p>
          <a:p>
            <a:pPr indent="180340" algn="just"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1-1,1-2; 2-1,2-2 – отсутствие признаков кристаллизации;</a:t>
            </a:r>
          </a:p>
          <a:p>
            <a:pPr indent="180340" algn="just"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1-3; 2-3 - распространение кристаллизации по всему объему стекла (опалесценция);  </a:t>
            </a:r>
          </a:p>
          <a:p>
            <a:pPr indent="180340" algn="just"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1-4; 2-4 – условно-полная объёмная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кристаллизация, степень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закристаллизованности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60-90%.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Выявлено, что экспериментальные стёкла 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обладают достаточно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высокой кристаллизационной способностью, что обеспечивает получение </a:t>
            </a:r>
            <a:r>
              <a:rPr lang="ru-RU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ситалловой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структуры. 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56" name="Рисунок 5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205" y="2675231"/>
            <a:ext cx="1243452" cy="1209006"/>
          </a:xfrm>
          <a:prstGeom prst="rect">
            <a:avLst/>
          </a:prstGeom>
        </p:spPr>
      </p:pic>
      <p:pic>
        <p:nvPicPr>
          <p:cNvPr id="57" name="Рисунок 56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37"/>
          <a:stretch/>
        </p:blipFill>
        <p:spPr bwMode="auto">
          <a:xfrm>
            <a:off x="2882657" y="2675231"/>
            <a:ext cx="1379220" cy="120900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8" name="Рисунок 5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877" y="2675231"/>
            <a:ext cx="1333500" cy="1209006"/>
          </a:xfrm>
          <a:prstGeom prst="rect">
            <a:avLst/>
          </a:prstGeom>
        </p:spPr>
      </p:pic>
      <p:pic>
        <p:nvPicPr>
          <p:cNvPr id="59" name="Рисунок 5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538" y="2675231"/>
            <a:ext cx="1371600" cy="1209006"/>
          </a:xfrm>
          <a:prstGeom prst="rect">
            <a:avLst/>
          </a:prstGeom>
        </p:spPr>
      </p:pic>
      <p:pic>
        <p:nvPicPr>
          <p:cNvPr id="60" name="Рисунок 59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9205" y="4558807"/>
            <a:ext cx="1243452" cy="1067870"/>
          </a:xfrm>
          <a:prstGeom prst="rect">
            <a:avLst/>
          </a:prstGeom>
        </p:spPr>
      </p:pic>
      <p:pic>
        <p:nvPicPr>
          <p:cNvPr id="61" name="Рисунок 60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657" y="4573926"/>
            <a:ext cx="1379220" cy="1052751"/>
          </a:xfrm>
          <a:prstGeom prst="rect">
            <a:avLst/>
          </a:prstGeom>
        </p:spPr>
      </p:pic>
      <p:pic>
        <p:nvPicPr>
          <p:cNvPr id="62" name="Рисунок 6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876" y="4573925"/>
            <a:ext cx="1326661" cy="1067871"/>
          </a:xfrm>
          <a:prstGeom prst="rect">
            <a:avLst/>
          </a:prstGeom>
        </p:spPr>
      </p:pic>
      <p:pic>
        <p:nvPicPr>
          <p:cNvPr id="63" name="Рисунок 62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820" y="4573532"/>
            <a:ext cx="1344318" cy="105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44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64669" y="1690688"/>
            <a:ext cx="4275992" cy="4698267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полученных данных   двухступенчатую термическую обработку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шлака ВПАП  осуществляли по следующим экспериментальным режимам ,</a:t>
            </a:r>
            <a:r>
              <a:rPr lang="ru-RU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С: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330</a:t>
            </a:r>
            <a:r>
              <a:rPr lang="ru-RU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С,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680</a:t>
            </a:r>
            <a:r>
              <a:rPr lang="ru-RU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330</a:t>
            </a:r>
            <a:r>
              <a:rPr lang="ru-RU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С,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770</a:t>
            </a:r>
            <a:r>
              <a:rPr lang="ru-RU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С, где: 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температура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предкристаллизационных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процессов;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температура формирования кристаллических фаз. Время выдержки на каждой ступени термообработки -  1час.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283344" y="6294804"/>
            <a:ext cx="2743200" cy="365125"/>
          </a:xfrm>
        </p:spPr>
        <p:txBody>
          <a:bodyPr/>
          <a:lstStyle/>
          <a:p>
            <a:fld id="{D31E52ED-29E3-49E9-A282-10377AB58972}" type="slidenum">
              <a:rPr lang="ru-RU" smtClean="0">
                <a:solidFill>
                  <a:schemeClr val="bg1"/>
                </a:solidFill>
              </a:rPr>
              <a:t>4</a:t>
            </a:fld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08" y="1690688"/>
            <a:ext cx="6806578" cy="40946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243505" y="342505"/>
            <a:ext cx="73591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ctr">
              <a:spcAft>
                <a:spcPts val="0"/>
              </a:spcAft>
            </a:pPr>
            <a:r>
              <a:rPr lang="ru-RU" sz="2000" b="1" dirty="0">
                <a:solidFill>
                  <a:schemeClr val="bg1"/>
                </a:solidFill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ТЕРМОГРАММА СТЕКЛОМАТРИЦЫ   НА ОСНОВЕ ВТОРИЧНОГО </a:t>
            </a:r>
            <a:r>
              <a:rPr lang="ru-RU" sz="2000" b="1" dirty="0" smtClean="0">
                <a:solidFill>
                  <a:schemeClr val="bg1"/>
                </a:solidFill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ПРОДУКТА</a:t>
            </a:r>
          </a:p>
          <a:p>
            <a:pPr indent="180340" algn="ctr">
              <a:spcAft>
                <a:spcPts val="0"/>
              </a:spcAft>
            </a:pPr>
            <a:r>
              <a:rPr lang="ru-RU" sz="2000" b="1" dirty="0" smtClean="0">
                <a:solidFill>
                  <a:schemeClr val="bg1"/>
                </a:solidFill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АЛЮМИНИЕВОГО ПРОИЗВОДСТВА (ВПАП)</a:t>
            </a:r>
            <a:endParaRPr lang="ru-RU" sz="2000" b="1" dirty="0">
              <a:solidFill>
                <a:schemeClr val="bg1"/>
              </a:solidFill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40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38292" y="1575777"/>
            <a:ext cx="4293577" cy="4786190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полученных данных двухступенчатую термическую обработку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шлака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Новочеркасской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ГРЭС осуществляли  по следующим экспериментальным режимам ,</a:t>
            </a:r>
            <a:r>
              <a:rPr lang="ru-RU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С: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</a:t>
            </a:r>
            <a:r>
              <a:rPr lang="en-US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330, t</a:t>
            </a:r>
            <a:r>
              <a:rPr lang="en-US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440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</a:t>
            </a:r>
            <a:r>
              <a:rPr lang="en-US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330, t</a:t>
            </a:r>
            <a:r>
              <a:rPr lang="en-US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605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</a:t>
            </a:r>
            <a:r>
              <a:rPr lang="en-US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330, t</a:t>
            </a:r>
            <a:r>
              <a:rPr lang="en-US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735,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температура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предкристаллизационных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процессов;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температура формирования кристаллических фаз. Время выдержки на каждой ступени термообработки -1 час.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22777" y="6294803"/>
            <a:ext cx="2743200" cy="365125"/>
          </a:xfrm>
        </p:spPr>
        <p:txBody>
          <a:bodyPr/>
          <a:lstStyle/>
          <a:p>
            <a:fld id="{D31E52ED-29E3-49E9-A282-10377AB58972}" type="slidenum">
              <a:rPr lang="ru-RU" smtClean="0">
                <a:solidFill>
                  <a:schemeClr val="bg1"/>
                </a:solidFill>
              </a:rPr>
              <a:t>5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77663" y="217382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80340" algn="ctr">
              <a:spcAft>
                <a:spcPts val="0"/>
              </a:spcAft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ТЕРМОГРАММА СТЕКЛОМАТРИЦЫ   НА ОСНОВЕ ШЛАКА НОВОЧЕРКАССКОЙ ГРЭС</a:t>
            </a:r>
          </a:p>
        </p:txBody>
      </p:sp>
      <p:pic>
        <p:nvPicPr>
          <p:cNvPr id="6" name="Рисунок 5" descr="2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60" y="1575777"/>
            <a:ext cx="6885999" cy="38666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122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7555"/>
            <a:ext cx="10515600" cy="48958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экспериментальные </a:t>
            </a:r>
            <a:r>
              <a:rPr lang="ru-RU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стекломатрицы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вторичных продуктов промышленности обладают   достаточно высокой кристаллизационной способностью;</a:t>
            </a:r>
          </a:p>
          <a:p>
            <a:pPr marL="0" indent="0">
              <a:buNone/>
            </a:pP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определены режимы </a:t>
            </a:r>
            <a:r>
              <a:rPr lang="ru-RU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ситаллизации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экспериментальных </a:t>
            </a:r>
            <a:r>
              <a:rPr lang="ru-RU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показатели </a:t>
            </a: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 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исследуемых </a:t>
            </a:r>
            <a:r>
              <a:rPr lang="ru-RU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покрытий возрастают при их </a:t>
            </a:r>
            <a:r>
              <a:rPr lang="ru-RU" sz="31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ситаллизации</a:t>
            </a: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экспериментальные стекла на основе вторичных продуктов промышленности могут применяться в качестве </a:t>
            </a:r>
            <a:r>
              <a:rPr lang="ru-RU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стекломатриц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жаростойких </a:t>
            </a:r>
            <a:r>
              <a:rPr lang="ru-RU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ситалловых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покрытий для </a:t>
            </a: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высокотемпературной защиты </a:t>
            </a:r>
            <a:r>
              <a:rPr lang="ru-RU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нихромовых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сплавов;</a:t>
            </a:r>
          </a:p>
          <a:p>
            <a:pPr marL="0" indent="0">
              <a:buNone/>
            </a:pP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</a:t>
            </a: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лагодаря использованию  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вторичных продуктов промышленности </a:t>
            </a: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технологии 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жаростойких </a:t>
            </a:r>
            <a:r>
              <a:rPr lang="ru-RU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ситалловых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покрытий, предназначенных 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защиты </a:t>
            </a:r>
            <a:r>
              <a:rPr lang="ru-RU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нихромовых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сплавов </a:t>
            </a:r>
            <a:r>
              <a:rPr lang="ru-RU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высокотемпературной </a:t>
            </a:r>
            <a:r>
              <a:rPr lang="ru-RU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коррозии, сырьевая база создания таких покрытий расширяется.</a:t>
            </a:r>
            <a:endParaRPr lang="ru-RU" sz="3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270023" y="6312389"/>
            <a:ext cx="2743200" cy="365125"/>
          </a:xfrm>
        </p:spPr>
        <p:txBody>
          <a:bodyPr/>
          <a:lstStyle/>
          <a:p>
            <a:fld id="{D31E52ED-29E3-49E9-A282-10377AB58972}" type="slidenum">
              <a:rPr lang="ru-RU" smtClean="0">
                <a:solidFill>
                  <a:schemeClr val="bg1"/>
                </a:solidFill>
              </a:rPr>
              <a:t>6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3415" y="365125"/>
            <a:ext cx="11465169" cy="861646"/>
          </a:xfrm>
          <a:prstGeom prst="roundRect">
            <a:avLst/>
          </a:prstGeom>
          <a:solidFill>
            <a:srgbClr val="142A9F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943279" y="365125"/>
            <a:ext cx="23054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sz="4400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26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360</Words>
  <Application>Microsoft Office PowerPoint</Application>
  <PresentationFormat>Широкоэкранный</PresentationFormat>
  <Paragraphs>93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Bahnschrift</vt:lpstr>
      <vt:lpstr>Calibri</vt:lpstr>
      <vt:lpstr>Calibri Light</vt:lpstr>
      <vt:lpstr>Times</vt:lpstr>
      <vt:lpstr>Times New Roman</vt:lpstr>
      <vt:lpstr>Тема Office</vt:lpstr>
      <vt:lpstr>ICMSSTE 2021</vt:lpstr>
      <vt:lpstr>Цели и задачи</vt:lpstr>
      <vt:lpstr> Результаты и их обсуждение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ICMSSTE 2021</dc:title>
  <dc:creator>Влада Антюшина</dc:creator>
  <cp:lastModifiedBy>Влада Антюшина</cp:lastModifiedBy>
  <cp:revision>14</cp:revision>
  <dcterms:created xsi:type="dcterms:W3CDTF">2021-05-15T07:22:07Z</dcterms:created>
  <dcterms:modified xsi:type="dcterms:W3CDTF">2021-05-15T09:23:53Z</dcterms:modified>
</cp:coreProperties>
</file>