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7"/>
  </p:notesMasterIdLst>
  <p:sldIdLst>
    <p:sldId id="285" r:id="rId2"/>
    <p:sldId id="1104" r:id="rId3"/>
    <p:sldId id="258" r:id="rId4"/>
    <p:sldId id="1105" r:id="rId5"/>
    <p:sldId id="256" r:id="rId6"/>
  </p:sldIdLst>
  <p:sldSz cx="12192000" cy="6858000"/>
  <p:notesSz cx="6797675" cy="9928225"/>
  <p:defaultTextStyle>
    <a:defPPr>
      <a:defRPr lang="ru-RU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FB00"/>
    <a:srgbClr val="0000F2"/>
    <a:srgbClr val="4D95FF"/>
    <a:srgbClr val="D2E2EA"/>
    <a:srgbClr val="477CA1"/>
    <a:srgbClr val="9CABDC"/>
    <a:srgbClr val="9691C5"/>
    <a:srgbClr val="7471AB"/>
    <a:srgbClr val="5D587E"/>
    <a:srgbClr val="84AFD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Средний стиль 2 —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3296810-A885-4BE3-A3E7-6D5BEEA58F35}" styleName="Средний стиль 2 —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2A488322-F2BA-4B5B-9748-0D474271808F}" styleName="Средний стиль 3 — акцент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74C1A8A3-306A-4EB7-A6B1-4F7E0EB9C5D6}" styleName="Средний стиль 3 — акцент 5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EB9631B5-78F2-41C9-869B-9F39066F8104}" styleName="Средний стиль 3 — акцент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EB344D84-9AFB-497E-A393-DC336BA19D2E}" styleName="Средний стиль 3 — акцент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85BE263C-DBD7-4A20-BB59-AAB30ACAA65A}" styleName="Средний стиль 3 — акцент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6E25E649-3F16-4E02-A733-19D2CDBF48F0}" styleName="Средний стиль 3 — акцент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EC20E35-A176-4012-BC5E-935CFFF8708E}" styleName="Средний стиль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16D9F66E-5EB9-4882-86FB-DCBF35E3C3E4}" styleName="Средний стиль 4 — акцент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22838BEF-8BB2-4498-84A7-C5851F593DF1}" styleName="Средний стиль 4 — акцент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69CF1AB2-1976-4502-BF36-3FF5EA218861}" styleName="Средний стиль 4 —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8FD4443E-F989-4FC4-A0C8-D5A2AF1F390B}" styleName="Темный стиль 1 — акцент 5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wholeTbl>
    <a:band1H>
      <a:tcStyle>
        <a:tcBdr/>
        <a:fill>
          <a:solidFill>
            <a:schemeClr val="accent5">
              <a:shade val="60000"/>
            </a:schemeClr>
          </a:solidFill>
        </a:fill>
      </a:tcStyle>
    </a:band1H>
    <a:band1V>
      <a:tcStyle>
        <a:tcBdr/>
        <a:fill>
          <a:solidFill>
            <a:schemeClr val="accent5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5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5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5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46F890A9-2807-4EBB-B81D-B2AA78EC7F39}" styleName="Темный стиль 2 — акцент 5/акцент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0660B408-B3CF-4A94-85FC-2B1E0A45F4A2}" styleName="Темный стиль 2 — акцент 1/акцент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060" autoAdjust="0"/>
    <p:restoredTop sz="87600"/>
  </p:normalViewPr>
  <p:slideViewPr>
    <p:cSldViewPr snapToGrid="0">
      <p:cViewPr varScale="1">
        <p:scale>
          <a:sx n="97" d="100"/>
          <a:sy n="97" d="100"/>
        </p:scale>
        <p:origin x="936" y="7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50" d="100"/>
        <a:sy n="15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49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649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24FDEDE2-0917-43CB-B6AD-8E4C4560669B}" type="datetimeFigureOut">
              <a:rPr lang="ru-RU"/>
              <a:pPr>
                <a:defRPr/>
              </a:pPr>
              <a:t>13.05.2021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88900" y="744538"/>
            <a:ext cx="6619875" cy="37242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450" y="4715867"/>
            <a:ext cx="5438775" cy="446842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noProof="0"/>
              <a:t>Образец текста</a:t>
            </a:r>
          </a:p>
          <a:p>
            <a:pPr lvl="1"/>
            <a:r>
              <a:rPr lang="ru-RU" noProof="0"/>
              <a:t>Второй уровень</a:t>
            </a:r>
          </a:p>
          <a:p>
            <a:pPr lvl="2"/>
            <a:r>
              <a:rPr lang="ru-RU" noProof="0"/>
              <a:t>Третий уровень</a:t>
            </a:r>
          </a:p>
          <a:p>
            <a:pPr lvl="3"/>
            <a:r>
              <a:rPr lang="ru-RU" noProof="0"/>
              <a:t>Четвертый уровень</a:t>
            </a:r>
          </a:p>
          <a:p>
            <a:pPr lvl="4"/>
            <a:r>
              <a:rPr lang="ru-RU" noProof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30137"/>
            <a:ext cx="2946400" cy="49649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49688" y="9430137"/>
            <a:ext cx="2946400" cy="496491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81B9FD84-6115-4317-B945-BA05E59DCEA7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84327393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rabicPeriod"/>
            </a:pPr>
            <a:r>
              <a:rPr lang="ru-RU" dirty="0"/>
              <a:t>Почему нами отвергнута «жёлтая» строчка?</a:t>
            </a:r>
          </a:p>
          <a:p>
            <a:pPr marL="228600" indent="-228600">
              <a:buAutoNum type="arabicPeriod"/>
            </a:pPr>
            <a:r>
              <a:rPr lang="ru-RU" dirty="0"/>
              <a:t>Заполнить все пустые клетки!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81B9FD84-6115-4317-B945-BA05E59DCEA7}" type="slidenum">
              <a:rPr lang="ru-RU" altLang="ru-RU" smtClean="0"/>
              <a:pPr>
                <a:defRPr/>
              </a:pPr>
              <a:t>3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56577782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/>
              <a:t>1. Заполнить все пустые клетки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81B9FD84-6115-4317-B945-BA05E59DCEA7}" type="slidenum">
              <a:rPr lang="ru-RU" altLang="ru-RU" smtClean="0"/>
              <a:pPr>
                <a:defRPr/>
              </a:pPr>
              <a:t>4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72124093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11C3EC-6834-419F-813B-0C95B70D985F}" type="datetimeFigureOut">
              <a:rPr lang="ru-RU"/>
              <a:pPr>
                <a:defRPr/>
              </a:pPr>
              <a:t>13.05.2021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9E7D5F-9853-4772-8A4E-48377DAF869D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945063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484928-68DA-400A-82C2-3BD03EF31873}" type="datetimeFigureOut">
              <a:rPr lang="ru-RU"/>
              <a:pPr>
                <a:defRPr/>
              </a:pPr>
              <a:t>13.05.2021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E35819-80A5-4F8C-97D1-6DCFBEB1FA7C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496962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1EDF4F-67E0-40A1-BFA2-FAA07B39A8F5}" type="datetimeFigureOut">
              <a:rPr lang="ru-RU"/>
              <a:pPr>
                <a:defRPr/>
              </a:pPr>
              <a:t>13.05.2021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19C95F-4AFF-4DF3-A293-1B22040C6B85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2766830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E062DD-201F-4638-AB2B-B6E43D78C402}" type="datetimeFigureOut">
              <a:rPr lang="ru-RU"/>
              <a:pPr>
                <a:defRPr/>
              </a:pPr>
              <a:t>13.05.2021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49AFF7-5447-45E3-8F18-A5B25746C2E2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8683339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0B1D2E-E05C-4CE0-9D5D-367AC87516E9}" type="datetimeFigureOut">
              <a:rPr lang="ru-RU"/>
              <a:pPr>
                <a:defRPr/>
              </a:pPr>
              <a:t>13.05.2021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7F4F54-0567-45B2-86E8-775EE919BC56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006202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58A8A5-E54A-46AB-993F-0DECCFAAF441}" type="datetimeFigureOut">
              <a:rPr lang="ru-RU"/>
              <a:pPr>
                <a:defRPr/>
              </a:pPr>
              <a:t>13.05.2021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581888-F937-45A8-A085-A38F98201605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8082328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0877F1-61AA-4D18-B2F8-EF1DB2A1E6F2}" type="datetimeFigureOut">
              <a:rPr lang="ru-RU"/>
              <a:pPr>
                <a:defRPr/>
              </a:pPr>
              <a:t>13.05.2021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D477A8-0C44-4F22-B913-BEA1F15B2968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2182637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BC4147-8478-4EA9-A12F-0F96C8D27F3D}" type="datetimeFigureOut">
              <a:rPr lang="ru-RU"/>
              <a:pPr>
                <a:defRPr/>
              </a:pPr>
              <a:t>13.05.2021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1ED8F2-1079-4D83-B21B-4416E9688BAD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4085984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7D129C-610B-43B9-82F4-38E32799F7B1}" type="datetimeFigureOut">
              <a:rPr lang="ru-RU"/>
              <a:pPr>
                <a:defRPr/>
              </a:pPr>
              <a:t>13.05.2021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EC6222-3F21-49DD-A6A3-28738D8551AC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2147173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A4A879-9CF4-4D2D-9DC3-8C83E3FA07FA}" type="datetimeFigureOut">
              <a:rPr lang="ru-RU"/>
              <a:pPr>
                <a:defRPr/>
              </a:pPr>
              <a:t>13.05.2021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904EAA-4A26-4CE3-8301-69331338F182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137578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A285D8-7D8E-4CBE-9F5F-A05EEC96302B}" type="datetimeFigureOut">
              <a:rPr lang="ru-RU"/>
              <a:pPr>
                <a:defRPr/>
              </a:pPr>
              <a:t>13.05.2021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E43C3B-3873-4E38-A171-A116EAA96F18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1168443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текста</a:t>
            </a:r>
          </a:p>
          <a:p>
            <a:pPr lvl="1"/>
            <a:r>
              <a:rPr lang="ru-RU" altLang="ru-RU"/>
              <a:t>Второй уровень</a:t>
            </a:r>
          </a:p>
          <a:p>
            <a:pPr lvl="2"/>
            <a:r>
              <a:rPr lang="ru-RU" altLang="ru-RU"/>
              <a:t>Третий уровень</a:t>
            </a:r>
          </a:p>
          <a:p>
            <a:pPr lvl="3"/>
            <a:r>
              <a:rPr lang="ru-RU" altLang="ru-RU"/>
              <a:t>Четвертый уровень</a:t>
            </a:r>
          </a:p>
          <a:p>
            <a:pPr lvl="4"/>
            <a:r>
              <a:rPr lang="ru-RU" alt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83968E2D-4914-498A-B999-5C4CFA5EE751}" type="datetimeFigureOut">
              <a:rPr lang="ru-RU"/>
              <a:pPr>
                <a:defRPr/>
              </a:pPr>
              <a:t>13.05.2021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5DD915EA-861F-43FB-BA43-8D2A54DF26E2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7" r:id="rId1"/>
    <p:sldLayoutId id="2147483708" r:id="rId2"/>
    <p:sldLayoutId id="2147483709" r:id="rId3"/>
    <p:sldLayoutId id="2147483710" r:id="rId4"/>
    <p:sldLayoutId id="2147483711" r:id="rId5"/>
    <p:sldLayoutId id="2147483712" r:id="rId6"/>
    <p:sldLayoutId id="2147483713" r:id="rId7"/>
    <p:sldLayoutId id="2147483714" r:id="rId8"/>
    <p:sldLayoutId id="2147483715" r:id="rId9"/>
    <p:sldLayoutId id="2147483716" r:id="rId10"/>
    <p:sldLayoutId id="2147483717" r:id="rId11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TextBox 3"/>
          <p:cNvSpPr txBox="1">
            <a:spLocks noChangeArrowheads="1"/>
          </p:cNvSpPr>
          <p:nvPr/>
        </p:nvSpPr>
        <p:spPr bwMode="auto">
          <a:xfrm>
            <a:off x="375220" y="3637854"/>
            <a:ext cx="417909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2000" dirty="0">
                <a:solidFill>
                  <a:schemeClr val="bg1"/>
                </a:solidFill>
                <a:latin typeface="Franklin Gothic Medium Cond" panose="020B0606030402020204" pitchFamily="34" charset="0"/>
              </a:rPr>
              <a:t>Петрова С.Г., Панова Г.А., Алексеев В.И.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75220" y="4624020"/>
            <a:ext cx="11598876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ru-RU" sz="38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Century Gothic" panose="020B0502020202020204" pitchFamily="34" charset="0"/>
                <a:cs typeface="Arial" panose="020B0604020202020204" pitchFamily="34" charset="0"/>
              </a:rPr>
              <a:t>Обоснование выбора криогенной стали при изготовлении вкладного танка </a:t>
            </a:r>
            <a:r>
              <a:rPr lang="ru-RU" sz="38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Century Gothic" panose="020B0502020202020204" pitchFamily="34" charset="0"/>
                <a:cs typeface="Arial" panose="020B0604020202020204" pitchFamily="34" charset="0"/>
              </a:rPr>
              <a:t>газовоза</a:t>
            </a:r>
            <a:r>
              <a:rPr lang="ru-RU" sz="38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Century Gothic" panose="020B0502020202020204" pitchFamily="34" charset="0"/>
                <a:cs typeface="Arial" panose="020B0604020202020204" pitchFamily="34" charset="0"/>
              </a:rPr>
              <a:t> СПГ</a:t>
            </a:r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0CEBD58C-E0AD-2741-BDEF-67F3A8B7194B}"/>
              </a:ext>
            </a:extLst>
          </p:cNvPr>
          <p:cNvSpPr/>
          <p:nvPr/>
        </p:nvSpPr>
        <p:spPr>
          <a:xfrm>
            <a:off x="2682669" y="119751"/>
            <a:ext cx="669263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dirty="0">
                <a:ln w="22225">
                  <a:solidFill>
                    <a:srgbClr val="002060"/>
                  </a:solidFill>
                  <a:prstDash val="solid"/>
                </a:ln>
                <a:latin typeface="Century Gothic" panose="020B0502020202020204" pitchFamily="34" charset="0"/>
                <a:ea typeface="Harmonia Sans Pro Cyr Light" charset="0"/>
                <a:cs typeface="Arial" panose="020B0604020202020204" pitchFamily="34" charset="0"/>
              </a:rPr>
              <a:t>Санкт-Петербургский Государственный Морской Технический Университет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>
            <a:extLst>
              <a:ext uri="{FF2B5EF4-FFF2-40B4-BE49-F238E27FC236}">
                <a16:creationId xmlns:a16="http://schemas.microsoft.com/office/drawing/2014/main" id="{3F5263B2-1504-4796-AF35-40F04071FD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1553" y="148923"/>
            <a:ext cx="10908891" cy="1325563"/>
          </a:xfrm>
        </p:spPr>
        <p:txBody>
          <a:bodyPr/>
          <a:lstStyle/>
          <a:p>
            <a:pPr algn="ctr"/>
            <a:r>
              <a:rPr lang="ru-RU" sz="36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Century Gothic" panose="020B0502020202020204" pitchFamily="34" charset="0"/>
              </a:rPr>
              <a:t>Классы сталей используемые при криогенных температурах</a:t>
            </a:r>
            <a:br>
              <a:rPr lang="ru-RU" sz="36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Century Gothic" panose="020B0502020202020204" pitchFamily="34" charset="0"/>
              </a:rPr>
            </a:br>
            <a:endParaRPr lang="ru-RU" sz="3600" b="1" dirty="0">
              <a:ln w="9525">
                <a:solidFill>
                  <a:schemeClr val="bg1"/>
                </a:solidFill>
                <a:prstDash val="solid"/>
              </a:ln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Century Gothic" panose="020B0502020202020204" pitchFamily="34" charset="0"/>
            </a:endParaRPr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6CEEE939-82E1-4699-8D84-918B200CA2B8}"/>
              </a:ext>
            </a:extLst>
          </p:cNvPr>
          <p:cNvSpPr/>
          <p:nvPr/>
        </p:nvSpPr>
        <p:spPr>
          <a:xfrm>
            <a:off x="255638" y="1474486"/>
            <a:ext cx="11680723" cy="2685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	При эксплуатации оборудования в условиях низких и криогенных температур выдвигаются особые требования к используемым в таком оборудовании материалам, а также необходимо их совмещение с требованиями, предъявляемыми к обычным конструкционным материалам. Важнейшими критериями при выборе материалов криогенного назначения являются:</a:t>
            </a:r>
            <a:r>
              <a:rPr lang="ru-RU" sz="20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стабильность фазового состава, сопротивление хрупкому разрушению при рабочих температурах;</a:t>
            </a:r>
            <a:r>
              <a:rPr lang="ru-RU" sz="20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совместимость с рабочей средой;</a:t>
            </a:r>
            <a:r>
              <a:rPr lang="ru-RU" sz="20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экономическая целесообразность.</a:t>
            </a: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	Материалы для хранения жидкого газа должны обладать высокими значениями вязкости разрушения и прочностью, чтобы иметь минимальную толщину стенки цистерны, хорошо свариваться без риска хрупкого разрушения. Для этих целей возможно использовать:</a:t>
            </a:r>
            <a:endParaRPr lang="ru-RU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359FE942-0B15-4DA8-9043-B96D6996618D}"/>
              </a:ext>
            </a:extLst>
          </p:cNvPr>
          <p:cNvSpPr/>
          <p:nvPr/>
        </p:nvSpPr>
        <p:spPr>
          <a:xfrm>
            <a:off x="3136822" y="4160478"/>
            <a:ext cx="5918351" cy="18896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sz="2000" b="1" spc="-25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Никелевые низкоуглеродистые стали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sz="2000" b="1" spc="-25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Хромоникелевые </a:t>
            </a:r>
            <a:r>
              <a:rPr lang="ru-RU" sz="2000" b="1" spc="-25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аустенитные</a:t>
            </a:r>
            <a:r>
              <a:rPr lang="ru-RU" sz="2000" b="1" spc="-25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стали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sz="2000" b="1" spc="-25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Хромоникельмарганцевые</a:t>
            </a:r>
            <a:r>
              <a:rPr lang="ru-RU" sz="2000" b="1" spc="-25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000" b="1" spc="-25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аустенитные</a:t>
            </a:r>
            <a:r>
              <a:rPr lang="ru-RU" sz="2000" b="1" spc="-25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стали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sz="2000" b="1" spc="-25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Высокопрочные мартенситно-стареющие стали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391875304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Таблица 5">
            <a:extLst>
              <a:ext uri="{FF2B5EF4-FFF2-40B4-BE49-F238E27FC236}">
                <a16:creationId xmlns:a16="http://schemas.microsoft.com/office/drawing/2014/main" id="{F2269C3C-1024-47B6-9FED-9FE01EE420F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94154541"/>
              </p:ext>
            </p:extLst>
          </p:nvPr>
        </p:nvGraphicFramePr>
        <p:xfrm>
          <a:off x="2950957" y="2448709"/>
          <a:ext cx="9068196" cy="4115018"/>
        </p:xfrm>
        <a:graphic>
          <a:graphicData uri="http://schemas.openxmlformats.org/drawingml/2006/table">
            <a:tbl>
              <a:tblPr>
                <a:tableStyleId>{7DF18680-E054-41AD-8BC1-D1AEF772440D}</a:tableStyleId>
              </a:tblPr>
              <a:tblGrid>
                <a:gridCol w="238577">
                  <a:extLst>
                    <a:ext uri="{9D8B030D-6E8A-4147-A177-3AD203B41FA5}">
                      <a16:colId xmlns:a16="http://schemas.microsoft.com/office/drawing/2014/main" val="848345829"/>
                    </a:ext>
                  </a:extLst>
                </a:gridCol>
                <a:gridCol w="1738594">
                  <a:extLst>
                    <a:ext uri="{9D8B030D-6E8A-4147-A177-3AD203B41FA5}">
                      <a16:colId xmlns:a16="http://schemas.microsoft.com/office/drawing/2014/main" val="2947461874"/>
                    </a:ext>
                  </a:extLst>
                </a:gridCol>
                <a:gridCol w="658318">
                  <a:extLst>
                    <a:ext uri="{9D8B030D-6E8A-4147-A177-3AD203B41FA5}">
                      <a16:colId xmlns:a16="http://schemas.microsoft.com/office/drawing/2014/main" val="330910197"/>
                    </a:ext>
                  </a:extLst>
                </a:gridCol>
                <a:gridCol w="621655">
                  <a:extLst>
                    <a:ext uri="{9D8B030D-6E8A-4147-A177-3AD203B41FA5}">
                      <a16:colId xmlns:a16="http://schemas.microsoft.com/office/drawing/2014/main" val="666203220"/>
                    </a:ext>
                  </a:extLst>
                </a:gridCol>
                <a:gridCol w="658318">
                  <a:extLst>
                    <a:ext uri="{9D8B030D-6E8A-4147-A177-3AD203B41FA5}">
                      <a16:colId xmlns:a16="http://schemas.microsoft.com/office/drawing/2014/main" val="1737253025"/>
                    </a:ext>
                  </a:extLst>
                </a:gridCol>
                <a:gridCol w="621655">
                  <a:extLst>
                    <a:ext uri="{9D8B030D-6E8A-4147-A177-3AD203B41FA5}">
                      <a16:colId xmlns:a16="http://schemas.microsoft.com/office/drawing/2014/main" val="3152851008"/>
                    </a:ext>
                  </a:extLst>
                </a:gridCol>
                <a:gridCol w="436754">
                  <a:extLst>
                    <a:ext uri="{9D8B030D-6E8A-4147-A177-3AD203B41FA5}">
                      <a16:colId xmlns:a16="http://schemas.microsoft.com/office/drawing/2014/main" val="2351375760"/>
                    </a:ext>
                  </a:extLst>
                </a:gridCol>
                <a:gridCol w="629178">
                  <a:extLst>
                    <a:ext uri="{9D8B030D-6E8A-4147-A177-3AD203B41FA5}">
                      <a16:colId xmlns:a16="http://schemas.microsoft.com/office/drawing/2014/main" val="3620915955"/>
                    </a:ext>
                  </a:extLst>
                </a:gridCol>
                <a:gridCol w="436754">
                  <a:extLst>
                    <a:ext uri="{9D8B030D-6E8A-4147-A177-3AD203B41FA5}">
                      <a16:colId xmlns:a16="http://schemas.microsoft.com/office/drawing/2014/main" val="2992295891"/>
                    </a:ext>
                  </a:extLst>
                </a:gridCol>
                <a:gridCol w="580950">
                  <a:extLst>
                    <a:ext uri="{9D8B030D-6E8A-4147-A177-3AD203B41FA5}">
                      <a16:colId xmlns:a16="http://schemas.microsoft.com/office/drawing/2014/main" val="2625494359"/>
                    </a:ext>
                  </a:extLst>
                </a:gridCol>
                <a:gridCol w="1741234">
                  <a:extLst>
                    <a:ext uri="{9D8B030D-6E8A-4147-A177-3AD203B41FA5}">
                      <a16:colId xmlns:a16="http://schemas.microsoft.com/office/drawing/2014/main" val="1368834824"/>
                    </a:ext>
                  </a:extLst>
                </a:gridCol>
                <a:gridCol w="706209">
                  <a:extLst>
                    <a:ext uri="{9D8B030D-6E8A-4147-A177-3AD203B41FA5}">
                      <a16:colId xmlns:a16="http://schemas.microsoft.com/office/drawing/2014/main" val="2831953214"/>
                    </a:ext>
                  </a:extLst>
                </a:gridCol>
              </a:tblGrid>
              <a:tr h="350539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>
                          <a:effectLst/>
                        </a:rPr>
                        <a:t>№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>
                          <a:effectLst/>
                        </a:rPr>
                        <a:t>Марка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l-GR" sz="1400" u="none" strike="noStrike">
                          <a:effectLst/>
                        </a:rPr>
                        <a:t>σ</a:t>
                      </a:r>
                      <a:r>
                        <a:rPr lang="ru-RU" sz="1400" u="none" strike="noStrike">
                          <a:effectLst/>
                        </a:rPr>
                        <a:t>т, МПа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l-GR" sz="1400" u="none" strike="noStrike" dirty="0">
                          <a:effectLst/>
                        </a:rPr>
                        <a:t>σ</a:t>
                      </a:r>
                      <a:r>
                        <a:rPr lang="ru-RU" sz="1400" u="none" strike="noStrike" dirty="0">
                          <a:effectLst/>
                        </a:rPr>
                        <a:t>в, МПа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>
                          <a:effectLst/>
                        </a:rPr>
                        <a:t>KCU (</a:t>
                      </a:r>
                      <a:r>
                        <a:rPr lang="ru-RU" sz="1400" u="none" strike="noStrike">
                          <a:effectLst/>
                        </a:rPr>
                        <a:t>Дж/см</a:t>
                      </a:r>
                      <a:r>
                        <a:rPr lang="ru-RU" sz="1400" u="none" strike="noStrike" baseline="30000">
                          <a:effectLst/>
                        </a:rPr>
                        <a:t>2</a:t>
                      </a:r>
                      <a:r>
                        <a:rPr lang="ru-RU" sz="1400" u="none" strike="noStrike">
                          <a:effectLst/>
                        </a:rPr>
                        <a:t>)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>
                          <a:effectLst/>
                        </a:rPr>
                        <a:t>KCV (</a:t>
                      </a:r>
                      <a:r>
                        <a:rPr lang="ru-RU" sz="1400" u="none" strike="noStrike">
                          <a:effectLst/>
                        </a:rPr>
                        <a:t>Дж/см</a:t>
                      </a:r>
                      <a:r>
                        <a:rPr lang="ru-RU" sz="1400" u="none" strike="noStrike" baseline="30000">
                          <a:effectLst/>
                        </a:rPr>
                        <a:t>2</a:t>
                      </a:r>
                      <a:r>
                        <a:rPr lang="ru-RU" sz="1400" u="none" strike="noStrike">
                          <a:effectLst/>
                        </a:rPr>
                        <a:t>)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>
                          <a:effectLst/>
                        </a:rPr>
                        <a:t>Свариваемость 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 rowSpan="2"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 dirty="0">
                          <a:effectLst/>
                        </a:rPr>
                        <a:t>Входит в РМРС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480408005"/>
                  </a:ext>
                </a:extLst>
              </a:tr>
              <a:tr h="320057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>
                          <a:effectLst/>
                        </a:rPr>
                        <a:t>20 °С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>
                          <a:effectLst/>
                        </a:rPr>
                        <a:t>- 196 °С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>
                          <a:effectLst/>
                        </a:rPr>
                        <a:t>20 °С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>
                          <a:effectLst/>
                        </a:rPr>
                        <a:t>- 196 °С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>
                          <a:effectLst/>
                        </a:rPr>
                        <a:t>20 °С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>
                          <a:effectLst/>
                        </a:rPr>
                        <a:t>- 196 °С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>
                          <a:effectLst/>
                        </a:rPr>
                        <a:t>20 °С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>
                          <a:effectLst/>
                        </a:rPr>
                        <a:t>- 196 °С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01416161"/>
                  </a:ext>
                </a:extLst>
              </a:tr>
              <a:tr h="350539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>
                          <a:effectLst/>
                        </a:rPr>
                        <a:t>1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>
                          <a:effectLst/>
                        </a:rPr>
                        <a:t>05Х12Н7К6М4Б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>
                          <a:effectLst/>
                        </a:rPr>
                        <a:t>1200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>
                          <a:effectLst/>
                        </a:rPr>
                        <a:t>1300*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>
                          <a:effectLst/>
                        </a:rPr>
                        <a:t>1300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>
                          <a:effectLst/>
                        </a:rPr>
                        <a:t>1400*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>
                          <a:effectLst/>
                        </a:rPr>
                        <a:t>75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>
                          <a:effectLst/>
                        </a:rPr>
                        <a:t>30*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>
                          <a:effectLst/>
                        </a:rPr>
                        <a:t>50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>
                          <a:effectLst/>
                        </a:rPr>
                        <a:t>20*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>
                          <a:effectLst/>
                        </a:rPr>
                        <a:t>Хорошая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>
                          <a:effectLst/>
                        </a:rPr>
                        <a:t>Нет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314454931"/>
                  </a:ext>
                </a:extLst>
              </a:tr>
              <a:tr h="304816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>
                          <a:effectLst/>
                        </a:rPr>
                        <a:t>2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>
                          <a:effectLst/>
                        </a:rPr>
                        <a:t>0Н9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>
                          <a:effectLst/>
                        </a:rPr>
                        <a:t>575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>
                          <a:effectLst/>
                        </a:rPr>
                        <a:t>900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>
                          <a:effectLst/>
                        </a:rPr>
                        <a:t>680-820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>
                          <a:effectLst/>
                        </a:rPr>
                        <a:t>1000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>
                          <a:effectLst/>
                        </a:rPr>
                        <a:t>180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>
                          <a:effectLst/>
                        </a:rPr>
                        <a:t>100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>
                          <a:effectLst/>
                        </a:rPr>
                        <a:t>170*</a:t>
                      </a:r>
                      <a:r>
                        <a:rPr lang="ru-RU" sz="1400" u="none" strike="noStrike" dirty="0">
                          <a:effectLst/>
                        </a:rPr>
                        <a:t> 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>
                          <a:effectLst/>
                        </a:rPr>
                        <a:t>100/80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>
                          <a:effectLst/>
                        </a:rPr>
                        <a:t>Удовлетворительная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>
                          <a:effectLst/>
                        </a:rPr>
                        <a:t>Да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968793646"/>
                  </a:ext>
                </a:extLst>
              </a:tr>
              <a:tr h="304816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>
                          <a:effectLst/>
                        </a:rPr>
                        <a:t>3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>
                          <a:effectLst/>
                        </a:rPr>
                        <a:t>0Н9Б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>
                          <a:effectLst/>
                        </a:rPr>
                        <a:t>480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>
                          <a:effectLst/>
                        </a:rPr>
                        <a:t>800*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>
                          <a:effectLst/>
                        </a:rPr>
                        <a:t>640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>
                          <a:effectLst/>
                        </a:rPr>
                        <a:t>940*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>
                          <a:effectLst/>
                        </a:rPr>
                        <a:t>170*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>
                          <a:effectLst/>
                        </a:rPr>
                        <a:t>95*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>
                          <a:effectLst/>
                        </a:rPr>
                        <a:t>150*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>
                          <a:effectLst/>
                        </a:rPr>
                        <a:t>60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>
                          <a:effectLst/>
                        </a:rPr>
                        <a:t>Удовлетворительная*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>
                          <a:effectLst/>
                        </a:rPr>
                        <a:t>Да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087552261"/>
                  </a:ext>
                </a:extLst>
              </a:tr>
              <a:tr h="304816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>
                          <a:effectLst/>
                        </a:rPr>
                        <a:t>4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>
                          <a:effectLst/>
                        </a:rPr>
                        <a:t>07Х21Г7АН5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>
                          <a:effectLst/>
                        </a:rPr>
                        <a:t>390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>
                          <a:effectLst/>
                        </a:rPr>
                        <a:t>1000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>
                          <a:effectLst/>
                        </a:rPr>
                        <a:t>740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>
                          <a:effectLst/>
                        </a:rPr>
                        <a:t>1300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>
                          <a:effectLst/>
                        </a:rPr>
                        <a:t>127</a:t>
                      </a:r>
                      <a:r>
                        <a:rPr lang="ru-RU" sz="1400" u="none" strike="noStrike">
                          <a:effectLst/>
                        </a:rPr>
                        <a:t>*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>
                          <a:effectLst/>
                        </a:rPr>
                        <a:t>120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>
                          <a:effectLst/>
                        </a:rPr>
                        <a:t>77*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>
                          <a:effectLst/>
                        </a:rPr>
                        <a:t>70*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>
                          <a:effectLst/>
                        </a:rPr>
                        <a:t>Удовлетворительная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>
                          <a:effectLst/>
                        </a:rPr>
                        <a:t>Нет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201842972"/>
                  </a:ext>
                </a:extLst>
              </a:tr>
              <a:tr h="350539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>
                          <a:effectLst/>
                        </a:rPr>
                        <a:t>5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>
                          <a:effectLst/>
                        </a:rPr>
                        <a:t>07Х13Н4АГ20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>
                          <a:effectLst/>
                        </a:rPr>
                        <a:t>360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>
                          <a:effectLst/>
                        </a:rPr>
                        <a:t>550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>
                          <a:effectLst/>
                        </a:rPr>
                        <a:t>680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>
                          <a:effectLst/>
                        </a:rPr>
                        <a:t>1000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>
                          <a:effectLst/>
                        </a:rPr>
                        <a:t>170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>
                          <a:effectLst/>
                        </a:rPr>
                        <a:t>130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>
                          <a:effectLst/>
                        </a:rPr>
                        <a:t>120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>
                          <a:effectLst/>
                        </a:rPr>
                        <a:t>80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>
                          <a:effectLst/>
                        </a:rPr>
                        <a:t>Хорошая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>
                          <a:effectLst/>
                        </a:rPr>
                        <a:t>Нет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864658744"/>
                  </a:ext>
                </a:extLst>
              </a:tr>
              <a:tr h="304816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>
                          <a:effectLst/>
                        </a:rPr>
                        <a:t>6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>
                          <a:effectLst/>
                        </a:rPr>
                        <a:t>03Х20Н16АГ6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>
                          <a:effectLst/>
                        </a:rPr>
                        <a:t>345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>
                          <a:effectLst/>
                        </a:rPr>
                        <a:t>800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>
                          <a:effectLst/>
                        </a:rPr>
                        <a:t>640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>
                          <a:effectLst/>
                        </a:rPr>
                        <a:t>1250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>
                          <a:effectLst/>
                        </a:rPr>
                        <a:t>220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>
                          <a:effectLst/>
                        </a:rPr>
                        <a:t>120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>
                          <a:effectLst/>
                        </a:rPr>
                        <a:t>170*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>
                          <a:effectLst/>
                        </a:rPr>
                        <a:t>70*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>
                          <a:effectLst/>
                        </a:rPr>
                        <a:t>без ограничений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>
                          <a:effectLst/>
                        </a:rPr>
                        <a:t>Нет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615825715"/>
                  </a:ext>
                </a:extLst>
              </a:tr>
              <a:tr h="304816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>
                          <a:effectLst/>
                        </a:rPr>
                        <a:t>7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>
                          <a:effectLst/>
                        </a:rPr>
                        <a:t>10Х14Г14Н4Т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>
                          <a:effectLst/>
                        </a:rPr>
                        <a:t>245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>
                          <a:effectLst/>
                        </a:rPr>
                        <a:t>430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>
                          <a:effectLst/>
                        </a:rPr>
                        <a:t>590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>
                          <a:effectLst/>
                        </a:rPr>
                        <a:t>1360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250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>
                          <a:effectLst/>
                        </a:rPr>
                        <a:t>201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200*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130*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>
                          <a:effectLst/>
                        </a:rPr>
                        <a:t>Ограниченная</a:t>
                      </a:r>
                      <a:endParaRPr lang="ru-RU" sz="14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>
                          <a:effectLst/>
                        </a:rPr>
                        <a:t>Нет</a:t>
                      </a:r>
                      <a:endParaRPr lang="ru-RU" sz="14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738627321"/>
                  </a:ext>
                </a:extLst>
              </a:tr>
              <a:tr h="304816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>
                          <a:effectLst/>
                        </a:rPr>
                        <a:t>8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>
                          <a:effectLst/>
                        </a:rPr>
                        <a:t>12Х18Н10Т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>
                          <a:effectLst/>
                        </a:rPr>
                        <a:t>235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>
                          <a:effectLst/>
                        </a:rPr>
                        <a:t>450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>
                          <a:effectLst/>
                        </a:rPr>
                        <a:t>530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>
                          <a:effectLst/>
                        </a:rPr>
                        <a:t>1520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>
                          <a:effectLst/>
                        </a:rPr>
                        <a:t>250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>
                          <a:effectLst/>
                        </a:rPr>
                        <a:t>251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>
                          <a:effectLst/>
                        </a:rPr>
                        <a:t>220*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>
                          <a:effectLst/>
                        </a:rPr>
                        <a:t>130*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>
                          <a:effectLst/>
                        </a:rPr>
                        <a:t>без ограничений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>
                          <a:effectLst/>
                        </a:rPr>
                        <a:t>Да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620982288"/>
                  </a:ext>
                </a:extLst>
              </a:tr>
              <a:tr h="304816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>
                          <a:effectLst/>
                        </a:rPr>
                        <a:t>9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>
                          <a:effectLst/>
                        </a:rPr>
                        <a:t>08Х18Н10Т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>
                          <a:effectLst/>
                        </a:rPr>
                        <a:t>205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>
                          <a:effectLst/>
                        </a:rPr>
                        <a:t>420*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>
                          <a:effectLst/>
                        </a:rPr>
                        <a:t>510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>
                          <a:effectLst/>
                        </a:rPr>
                        <a:t>1450*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>
                          <a:effectLst/>
                        </a:rPr>
                        <a:t>2</a:t>
                      </a:r>
                      <a:r>
                        <a:rPr lang="ru-RU" sz="1400" u="none" strike="noStrike" dirty="0">
                          <a:effectLst/>
                        </a:rPr>
                        <a:t>7</a:t>
                      </a:r>
                      <a:r>
                        <a:rPr lang="en-US" sz="1400" u="none" strike="noStrike" dirty="0">
                          <a:effectLst/>
                        </a:rPr>
                        <a:t>5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>
                          <a:effectLst/>
                        </a:rPr>
                        <a:t>200*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>
                          <a:effectLst/>
                        </a:rPr>
                        <a:t>216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115*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>
                          <a:effectLst/>
                        </a:rPr>
                        <a:t>без ограничений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>
                          <a:effectLst/>
                        </a:rPr>
                        <a:t>Да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299245807"/>
                  </a:ext>
                </a:extLst>
              </a:tr>
              <a:tr h="304816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>
                          <a:effectLst/>
                        </a:rPr>
                        <a:t>10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>
                          <a:effectLst/>
                        </a:rPr>
                        <a:t>03Х17Н14М3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>
                          <a:effectLst/>
                        </a:rPr>
                        <a:t>196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>
                          <a:effectLst/>
                        </a:rPr>
                        <a:t>408*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>
                          <a:effectLst/>
                        </a:rPr>
                        <a:t>490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>
                          <a:effectLst/>
                        </a:rPr>
                        <a:t>1300*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2</a:t>
                      </a:r>
                      <a:r>
                        <a:rPr lang="ru-RU" sz="1400" u="none" strike="noStrike" dirty="0">
                          <a:effectLst/>
                        </a:rPr>
                        <a:t>8</a:t>
                      </a:r>
                      <a:r>
                        <a:rPr lang="en-US" sz="1400" u="none" strike="noStrike" dirty="0">
                          <a:effectLst/>
                        </a:rPr>
                        <a:t>0*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180*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190*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85*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>
                          <a:effectLst/>
                        </a:rPr>
                        <a:t>без ограничений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>
                          <a:effectLst/>
                        </a:rPr>
                        <a:t>Да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033567897"/>
                  </a:ext>
                </a:extLst>
              </a:tr>
              <a:tr h="304816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>
                          <a:effectLst/>
                        </a:rPr>
                        <a:t>11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>
                          <a:effectLst/>
                        </a:rPr>
                        <a:t>03Х18Н11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>
                          <a:effectLst/>
                        </a:rPr>
                        <a:t>155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>
                          <a:effectLst/>
                        </a:rPr>
                        <a:t>355*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>
                          <a:effectLst/>
                        </a:rPr>
                        <a:t>440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>
                          <a:effectLst/>
                        </a:rPr>
                        <a:t>1000*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 dirty="0">
                          <a:effectLst/>
                        </a:rPr>
                        <a:t>2</a:t>
                      </a:r>
                      <a:r>
                        <a:rPr lang="en-US" sz="1400" u="none" strike="noStrike" dirty="0">
                          <a:effectLst/>
                        </a:rPr>
                        <a:t>70*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110*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120*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70*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>
                          <a:effectLst/>
                        </a:rPr>
                        <a:t>Удовлетворительная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>
                          <a:effectLst/>
                        </a:rPr>
                        <a:t>Да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537020179"/>
                  </a:ext>
                </a:extLst>
              </a:tr>
            </a:tbl>
          </a:graphicData>
        </a:graphic>
      </p:graphicFrame>
      <p:sp>
        <p:nvSpPr>
          <p:cNvPr id="4" name="Заголовок 1">
            <a:extLst>
              <a:ext uri="{FF2B5EF4-FFF2-40B4-BE49-F238E27FC236}">
                <a16:creationId xmlns:a16="http://schemas.microsoft.com/office/drawing/2014/main" id="{B026805A-75DB-BE43-BBE4-7E115DC7FB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78512" y="0"/>
            <a:ext cx="9034976" cy="1221970"/>
          </a:xfrm>
        </p:spPr>
        <p:txBody>
          <a:bodyPr/>
          <a:lstStyle/>
          <a:p>
            <a:pPr algn="ctr"/>
            <a:r>
              <a:rPr lang="ru-RU" sz="37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Century Gothic" panose="020B0502020202020204" pitchFamily="34" charset="0"/>
                <a:cs typeface="Arial" panose="020B0604020202020204" pitchFamily="34" charset="0"/>
              </a:rPr>
              <a:t>Криогенные стали, работающие при температуре до – 196 °С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D8E89E86-2814-D342-8152-7EF7756AD9F4}"/>
              </a:ext>
            </a:extLst>
          </p:cNvPr>
          <p:cNvSpPr txBox="1"/>
          <p:nvPr/>
        </p:nvSpPr>
        <p:spPr>
          <a:xfrm>
            <a:off x="0" y="2448709"/>
            <a:ext cx="2991861" cy="38779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ts val="600"/>
              </a:spcBef>
              <a:spcAft>
                <a:spcPts val="600"/>
              </a:spcAft>
            </a:pPr>
            <a:r>
              <a:rPr lang="ru-RU" dirty="0"/>
              <a:t>Взяты стали, производимые сегодня в РФ.</a:t>
            </a:r>
          </a:p>
          <a:p>
            <a:pPr algn="ctr">
              <a:spcBef>
                <a:spcPts val="600"/>
              </a:spcBef>
              <a:spcAft>
                <a:spcPts val="600"/>
              </a:spcAft>
            </a:pPr>
            <a:r>
              <a:rPr lang="ru-RU" dirty="0"/>
              <a:t>Из них отобрали, имеющие одобрение РМРС. </a:t>
            </a:r>
          </a:p>
          <a:p>
            <a:pPr algn="ctr">
              <a:spcBef>
                <a:spcPts val="600"/>
              </a:spcBef>
              <a:spcAft>
                <a:spcPts val="600"/>
              </a:spcAft>
            </a:pPr>
            <a:r>
              <a:rPr lang="ru-RU" dirty="0"/>
              <a:t>Все отобранные стали имеют значительную ударную вязкость при криогенных температурах.</a:t>
            </a:r>
          </a:p>
          <a:p>
            <a:pPr algn="ctr">
              <a:spcBef>
                <a:spcPts val="600"/>
              </a:spcBef>
              <a:spcAft>
                <a:spcPts val="600"/>
              </a:spcAft>
            </a:pPr>
            <a:r>
              <a:rPr lang="ru-RU" dirty="0"/>
              <a:t>Все отобранные стали имеют удовлетворительную или неограниченную свариваемость.</a:t>
            </a:r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9A6318F1-255D-496D-9CF0-AC5BA86D6F78}"/>
              </a:ext>
            </a:extLst>
          </p:cNvPr>
          <p:cNvSpPr/>
          <p:nvPr/>
        </p:nvSpPr>
        <p:spPr>
          <a:xfrm>
            <a:off x="1390478" y="1320293"/>
            <a:ext cx="1062867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/>
              <a:t>Задачей данной работы является подбор криогенной стали, работающей при температуре -196°С, обладающей хорошими механическими характеристиками и удовлетворительной стоимостью.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B031B34-AD4C-4551-B409-A93839238630}"/>
              </a:ext>
            </a:extLst>
          </p:cNvPr>
          <p:cNvSpPr txBox="1"/>
          <p:nvPr/>
        </p:nvSpPr>
        <p:spPr>
          <a:xfrm>
            <a:off x="4833340" y="2064947"/>
            <a:ext cx="71858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/>
              <a:t>Таблица 1. Криогенные стали работающие при температуре до – 196 °С</a:t>
            </a:r>
          </a:p>
        </p:txBody>
      </p:sp>
    </p:spTree>
    <p:extLst>
      <p:ext uri="{BB962C8B-B14F-4D97-AF65-F5344CB8AC3E}">
        <p14:creationId xmlns:p14="http://schemas.microsoft.com/office/powerpoint/2010/main" val="4857556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3">
            <a:extLst>
              <a:ext uri="{FF2B5EF4-FFF2-40B4-BE49-F238E27FC236}">
                <a16:creationId xmlns:a16="http://schemas.microsoft.com/office/drawing/2014/main" id="{C3DB3A78-CFEA-411A-BE41-F707E55A73C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80332248"/>
              </p:ext>
            </p:extLst>
          </p:nvPr>
        </p:nvGraphicFramePr>
        <p:xfrm>
          <a:off x="3232787" y="3388838"/>
          <a:ext cx="8681884" cy="3341949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99374">
                  <a:extLst>
                    <a:ext uri="{9D8B030D-6E8A-4147-A177-3AD203B41FA5}">
                      <a16:colId xmlns:a16="http://schemas.microsoft.com/office/drawing/2014/main" val="1796196233"/>
                    </a:ext>
                  </a:extLst>
                </a:gridCol>
                <a:gridCol w="1307155">
                  <a:extLst>
                    <a:ext uri="{9D8B030D-6E8A-4147-A177-3AD203B41FA5}">
                      <a16:colId xmlns:a16="http://schemas.microsoft.com/office/drawing/2014/main" val="3770189946"/>
                    </a:ext>
                  </a:extLst>
                </a:gridCol>
                <a:gridCol w="490838">
                  <a:extLst>
                    <a:ext uri="{9D8B030D-6E8A-4147-A177-3AD203B41FA5}">
                      <a16:colId xmlns:a16="http://schemas.microsoft.com/office/drawing/2014/main" val="4184952972"/>
                    </a:ext>
                  </a:extLst>
                </a:gridCol>
                <a:gridCol w="722330">
                  <a:extLst>
                    <a:ext uri="{9D8B030D-6E8A-4147-A177-3AD203B41FA5}">
                      <a16:colId xmlns:a16="http://schemas.microsoft.com/office/drawing/2014/main" val="3225443371"/>
                    </a:ext>
                  </a:extLst>
                </a:gridCol>
                <a:gridCol w="818061">
                  <a:extLst>
                    <a:ext uri="{9D8B030D-6E8A-4147-A177-3AD203B41FA5}">
                      <a16:colId xmlns:a16="http://schemas.microsoft.com/office/drawing/2014/main" val="3659488224"/>
                    </a:ext>
                  </a:extLst>
                </a:gridCol>
                <a:gridCol w="722330">
                  <a:extLst>
                    <a:ext uri="{9D8B030D-6E8A-4147-A177-3AD203B41FA5}">
                      <a16:colId xmlns:a16="http://schemas.microsoft.com/office/drawing/2014/main" val="1841485965"/>
                    </a:ext>
                  </a:extLst>
                </a:gridCol>
                <a:gridCol w="1081649">
                  <a:extLst>
                    <a:ext uri="{9D8B030D-6E8A-4147-A177-3AD203B41FA5}">
                      <a16:colId xmlns:a16="http://schemas.microsoft.com/office/drawing/2014/main" val="688380138"/>
                    </a:ext>
                  </a:extLst>
                </a:gridCol>
                <a:gridCol w="1663205">
                  <a:extLst>
                    <a:ext uri="{9D8B030D-6E8A-4147-A177-3AD203B41FA5}">
                      <a16:colId xmlns:a16="http://schemas.microsoft.com/office/drawing/2014/main" val="2364976244"/>
                    </a:ext>
                  </a:extLst>
                </a:gridCol>
                <a:gridCol w="1576942">
                  <a:extLst>
                    <a:ext uri="{9D8B030D-6E8A-4147-A177-3AD203B41FA5}">
                      <a16:colId xmlns:a16="http://schemas.microsoft.com/office/drawing/2014/main" val="1255619030"/>
                    </a:ext>
                  </a:extLst>
                </a:gridCol>
              </a:tblGrid>
              <a:tr h="647222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>
                          <a:effectLst/>
                        </a:rPr>
                        <a:t>№</a:t>
                      </a:r>
                      <a:endParaRPr lang="ru-RU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 dirty="0">
                          <a:effectLst/>
                        </a:rPr>
                        <a:t>Марка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l-GR" sz="1600" u="none" strike="noStrike">
                          <a:effectLst/>
                        </a:rPr>
                        <a:t>σ</a:t>
                      </a:r>
                      <a:r>
                        <a:rPr lang="ru-RU" sz="1600" u="none" strike="noStrike">
                          <a:effectLst/>
                        </a:rPr>
                        <a:t>т, МПа</a:t>
                      </a:r>
                      <a:endParaRPr lang="ru-RU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l-GR" sz="1600" u="none" strike="noStrike">
                          <a:effectLst/>
                        </a:rPr>
                        <a:t>σ</a:t>
                      </a:r>
                      <a:r>
                        <a:rPr lang="ru-RU" sz="1600" u="none" strike="noStrike">
                          <a:effectLst/>
                        </a:rPr>
                        <a:t>в, МПа</a:t>
                      </a:r>
                      <a:endParaRPr lang="ru-RU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 dirty="0">
                          <a:effectLst/>
                        </a:rPr>
                        <a:t>Цена,</a:t>
                      </a:r>
                    </a:p>
                    <a:p>
                      <a:pPr algn="ctr" fontAlgn="ctr"/>
                      <a:r>
                        <a:rPr lang="ru-RU" sz="1600" u="none" strike="noStrike" dirty="0">
                          <a:effectLst/>
                        </a:rPr>
                        <a:t>руб./кг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 dirty="0">
                          <a:effectLst/>
                        </a:rPr>
                        <a:t>Удельная</a:t>
                      </a:r>
                    </a:p>
                    <a:p>
                      <a:pPr algn="ctr" fontAlgn="ctr"/>
                      <a:r>
                        <a:rPr lang="ru-RU" sz="1600" u="none" strike="noStrike" dirty="0">
                          <a:effectLst/>
                        </a:rPr>
                        <a:t>прочность (</a:t>
                      </a:r>
                      <a:r>
                        <a:rPr lang="ru-RU" sz="1600" u="none" strike="noStrike" dirty="0" err="1">
                          <a:effectLst/>
                        </a:rPr>
                        <a:t>σв</a:t>
                      </a:r>
                      <a:r>
                        <a:rPr lang="ru-RU" sz="1600" u="none" strike="noStrike" dirty="0">
                          <a:effectLst/>
                        </a:rPr>
                        <a:t>/р),</a:t>
                      </a:r>
                    </a:p>
                    <a:p>
                      <a:pPr algn="ctr" fontAlgn="ctr"/>
                      <a:r>
                        <a:rPr lang="ru-RU" sz="1600" u="none" strike="noStrike" dirty="0">
                          <a:effectLst/>
                        </a:rPr>
                        <a:t>кН*м /кг при </a:t>
                      </a:r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</a:t>
                      </a:r>
                      <a:r>
                        <a:rPr lang="ru-RU" sz="1600" u="none" strike="noStrike" dirty="0">
                          <a:effectLst/>
                        </a:rPr>
                        <a:t>°С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 dirty="0">
                          <a:effectLst/>
                        </a:rPr>
                        <a:t>Удельная</a:t>
                      </a:r>
                    </a:p>
                    <a:p>
                      <a:pPr algn="ctr" fontAlgn="ctr"/>
                      <a:r>
                        <a:rPr lang="ru-RU" sz="1600" u="none" strike="noStrike" dirty="0">
                          <a:effectLst/>
                        </a:rPr>
                        <a:t>стоимость,</a:t>
                      </a:r>
                    </a:p>
                    <a:p>
                      <a:pPr algn="ctr" fontAlgn="ctr"/>
                      <a:r>
                        <a:rPr lang="ru-RU" sz="1600" u="none" strike="noStrike" dirty="0">
                          <a:effectLst/>
                        </a:rPr>
                        <a:t>(Цена/Удельная</a:t>
                      </a:r>
                    </a:p>
                    <a:p>
                      <a:pPr algn="ctr" fontAlgn="ctr"/>
                      <a:r>
                        <a:rPr lang="ru-RU" sz="1600" u="none" strike="noStrike" dirty="0">
                          <a:effectLst/>
                        </a:rPr>
                        <a:t>прочность)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532609427"/>
                  </a:ext>
                </a:extLst>
              </a:tr>
              <a:tr h="365537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 dirty="0">
                          <a:effectLst/>
                        </a:rPr>
                        <a:t>20°С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 dirty="0">
                          <a:effectLst/>
                        </a:rPr>
                        <a:t>- 196°С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 dirty="0">
                          <a:effectLst/>
                        </a:rPr>
                        <a:t>20°С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 dirty="0">
                          <a:effectLst/>
                        </a:rPr>
                        <a:t>- 196°С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01345161"/>
                  </a:ext>
                </a:extLst>
              </a:tr>
              <a:tr h="331909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>
                          <a:effectLst/>
                        </a:rPr>
                        <a:t>1</a:t>
                      </a:r>
                      <a:endParaRPr lang="ru-RU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>
                          <a:effectLst/>
                        </a:rPr>
                        <a:t>0Н9</a:t>
                      </a:r>
                      <a:endParaRPr lang="ru-RU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>
                          <a:effectLst/>
                        </a:rPr>
                        <a:t>575</a:t>
                      </a:r>
                      <a:endParaRPr lang="ru-RU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>
                          <a:effectLst/>
                        </a:rPr>
                        <a:t>900</a:t>
                      </a:r>
                      <a:endParaRPr lang="ru-RU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>
                          <a:effectLst/>
                        </a:rPr>
                        <a:t>680-820</a:t>
                      </a:r>
                      <a:endParaRPr lang="ru-RU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>
                          <a:effectLst/>
                        </a:rPr>
                        <a:t>1000</a:t>
                      </a:r>
                      <a:endParaRPr lang="ru-RU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>
                          <a:effectLst/>
                        </a:rPr>
                        <a:t>220-261</a:t>
                      </a:r>
                      <a:endParaRPr lang="ru-RU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>
                          <a:effectLst/>
                        </a:rPr>
                        <a:t>86-103</a:t>
                      </a:r>
                      <a:endParaRPr lang="ru-RU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 dirty="0">
                          <a:effectLst/>
                        </a:rPr>
                        <a:t>2,4 - 2,8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454905369"/>
                  </a:ext>
                </a:extLst>
              </a:tr>
              <a:tr h="331909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>
                          <a:effectLst/>
                        </a:rPr>
                        <a:t>2</a:t>
                      </a:r>
                      <a:endParaRPr lang="ru-RU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>
                          <a:effectLst/>
                        </a:rPr>
                        <a:t>0Н9Б</a:t>
                      </a:r>
                      <a:endParaRPr lang="ru-RU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>
                          <a:effectLst/>
                        </a:rPr>
                        <a:t>480</a:t>
                      </a:r>
                      <a:endParaRPr lang="ru-RU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800*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>
                          <a:effectLst/>
                        </a:rPr>
                        <a:t>640</a:t>
                      </a:r>
                      <a:endParaRPr lang="ru-RU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940*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 dirty="0">
                          <a:effectLst/>
                        </a:rPr>
                        <a:t>~</a:t>
                      </a:r>
                      <a:r>
                        <a:rPr lang="en-US" sz="1600" u="none" strike="noStrike" dirty="0">
                          <a:effectLst/>
                        </a:rPr>
                        <a:t> </a:t>
                      </a: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235-280*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>
                          <a:effectLst/>
                        </a:rPr>
                        <a:t>80</a:t>
                      </a:r>
                      <a:endParaRPr lang="ru-RU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2,9 – 3,5*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71383626"/>
                  </a:ext>
                </a:extLst>
              </a:tr>
              <a:tr h="441979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>
                          <a:effectLst/>
                        </a:rPr>
                        <a:t>3</a:t>
                      </a:r>
                      <a:endParaRPr lang="ru-RU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 dirty="0">
                          <a:effectLst/>
                        </a:rPr>
                        <a:t>12Х18Н10Т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>
                          <a:effectLst/>
                        </a:rPr>
                        <a:t>235</a:t>
                      </a:r>
                      <a:endParaRPr lang="ru-RU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>
                          <a:effectLst/>
                        </a:rPr>
                        <a:t>450</a:t>
                      </a:r>
                      <a:endParaRPr lang="ru-RU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>
                          <a:effectLst/>
                        </a:rPr>
                        <a:t>530</a:t>
                      </a:r>
                      <a:endParaRPr lang="ru-RU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>
                          <a:effectLst/>
                        </a:rPr>
                        <a:t>1520</a:t>
                      </a:r>
                      <a:endParaRPr lang="ru-RU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 dirty="0">
                          <a:effectLst/>
                        </a:rPr>
                        <a:t>~ 286-351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>
                          <a:effectLst/>
                        </a:rPr>
                        <a:t>66</a:t>
                      </a:r>
                      <a:endParaRPr lang="ru-RU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 dirty="0">
                          <a:effectLst/>
                        </a:rPr>
                        <a:t>4,3 - 5,3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846469981"/>
                  </a:ext>
                </a:extLst>
              </a:tr>
              <a:tr h="428536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>
                          <a:effectLst/>
                        </a:rPr>
                        <a:t>4</a:t>
                      </a:r>
                      <a:endParaRPr lang="ru-RU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 dirty="0">
                          <a:effectLst/>
                        </a:rPr>
                        <a:t>08Х18Н10Т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>
                          <a:effectLst/>
                        </a:rPr>
                        <a:t>205</a:t>
                      </a:r>
                      <a:endParaRPr lang="ru-RU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420*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>
                          <a:effectLst/>
                        </a:rPr>
                        <a:t>510</a:t>
                      </a:r>
                      <a:endParaRPr lang="ru-RU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1450*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 dirty="0">
                          <a:effectLst/>
                        </a:rPr>
                        <a:t>~</a:t>
                      </a:r>
                      <a:r>
                        <a:rPr lang="en-US" sz="1600" u="none" strike="noStrike" dirty="0">
                          <a:effectLst/>
                        </a:rPr>
                        <a:t> 286 – 351*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 dirty="0">
                          <a:effectLst/>
                        </a:rPr>
                        <a:t>64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4,5 – 5,5*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09532560"/>
                  </a:ext>
                </a:extLst>
              </a:tr>
              <a:tr h="462948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 dirty="0">
                          <a:effectLst/>
                        </a:rPr>
                        <a:t>5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>
                          <a:effectLst/>
                        </a:rPr>
                        <a:t>03Х17Н14М3</a:t>
                      </a:r>
                      <a:endParaRPr lang="ru-RU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>
                          <a:effectLst/>
                        </a:rPr>
                        <a:t>196</a:t>
                      </a:r>
                      <a:endParaRPr lang="ru-RU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408*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 dirty="0">
                          <a:effectLst/>
                        </a:rPr>
                        <a:t>490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1300*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>
                          <a:effectLst/>
                        </a:rPr>
                        <a:t>~ 250-323</a:t>
                      </a:r>
                      <a:endParaRPr lang="ru-RU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>
                          <a:effectLst/>
                        </a:rPr>
                        <a:t>61</a:t>
                      </a:r>
                      <a:endParaRPr lang="ru-RU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 dirty="0">
                          <a:effectLst/>
                        </a:rPr>
                        <a:t>4,1 - 5,3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292145716"/>
                  </a:ext>
                </a:extLst>
              </a:tr>
              <a:tr h="331909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>
                          <a:effectLst/>
                        </a:rPr>
                        <a:t>6</a:t>
                      </a:r>
                      <a:endParaRPr lang="ru-RU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>
                          <a:effectLst/>
                        </a:rPr>
                        <a:t>03Х18Н11</a:t>
                      </a:r>
                      <a:endParaRPr lang="ru-RU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>
                          <a:effectLst/>
                        </a:rPr>
                        <a:t>155</a:t>
                      </a:r>
                      <a:endParaRPr lang="ru-RU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355*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 dirty="0">
                          <a:effectLst/>
                        </a:rPr>
                        <a:t>440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1000*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 dirty="0">
                          <a:effectLst/>
                        </a:rPr>
                        <a:t>~</a:t>
                      </a:r>
                      <a:r>
                        <a:rPr lang="en-US" sz="1600" u="none" strike="noStrike" dirty="0">
                          <a:effectLst/>
                        </a:rPr>
                        <a:t> 240-310*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 dirty="0">
                          <a:effectLst/>
                        </a:rPr>
                        <a:t>55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4,4 – 5,6*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779720975"/>
                  </a:ext>
                </a:extLst>
              </a:tr>
            </a:tbl>
          </a:graphicData>
        </a:graphic>
      </p:graphicFrame>
      <p:sp>
        <p:nvSpPr>
          <p:cNvPr id="6" name="Заголовок 1">
            <a:extLst>
              <a:ext uri="{FF2B5EF4-FFF2-40B4-BE49-F238E27FC236}">
                <a16:creationId xmlns:a16="http://schemas.microsoft.com/office/drawing/2014/main" id="{1C75CA1D-FBEC-4145-A11F-CE85E67B8B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36055" y="19665"/>
            <a:ext cx="9526368" cy="1221970"/>
          </a:xfrm>
        </p:spPr>
        <p:txBody>
          <a:bodyPr/>
          <a:lstStyle/>
          <a:p>
            <a:pPr algn="ctr"/>
            <a:r>
              <a:rPr lang="ru-RU" sz="37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Century Gothic" panose="020B0502020202020204" pitchFamily="34" charset="0"/>
                <a:cs typeface="Arial" panose="020B0604020202020204" pitchFamily="34" charset="0"/>
              </a:rPr>
              <a:t>Удельная прочность и удельная стоимость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812D1B8-5E0A-B847-B8DC-52ADCE43FB58}"/>
              </a:ext>
            </a:extLst>
          </p:cNvPr>
          <p:cNvSpPr txBox="1"/>
          <p:nvPr/>
        </p:nvSpPr>
        <p:spPr>
          <a:xfrm>
            <a:off x="206478" y="3565202"/>
            <a:ext cx="2792361" cy="23391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ts val="600"/>
              </a:spcBef>
              <a:spcAft>
                <a:spcPts val="600"/>
              </a:spcAft>
            </a:pPr>
            <a:r>
              <a:rPr lang="ru-RU" dirty="0"/>
              <a:t>Исходя из требований ТЗ предложили критерий удельной стоимости.</a:t>
            </a:r>
          </a:p>
          <a:p>
            <a:pPr algn="ctr">
              <a:spcBef>
                <a:spcPts val="600"/>
              </a:spcBef>
              <a:spcAft>
                <a:spcPts val="600"/>
              </a:spcAft>
            </a:pPr>
            <a:endParaRPr lang="ru-RU" dirty="0"/>
          </a:p>
          <a:p>
            <a:pPr algn="ctr">
              <a:spcBef>
                <a:spcPts val="600"/>
              </a:spcBef>
              <a:spcAft>
                <a:spcPts val="600"/>
              </a:spcAft>
            </a:pPr>
            <a:r>
              <a:rPr lang="ru-RU" dirty="0"/>
              <a:t>Видна корреляция между удельной прочностью и удельной стоимостью. </a:t>
            </a:r>
          </a:p>
        </p:txBody>
      </p:sp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AE689C6A-48B1-455F-BE1D-CD6EB8792455}"/>
              </a:ext>
            </a:extLst>
          </p:cNvPr>
          <p:cNvSpPr/>
          <p:nvPr/>
        </p:nvSpPr>
        <p:spPr>
          <a:xfrm>
            <a:off x="206478" y="1261474"/>
            <a:ext cx="11985522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/>
              <a:t>	Никелевые низкоуглеродистые ферритные и хромоникелевые </a:t>
            </a:r>
            <a:r>
              <a:rPr lang="ru-RU" dirty="0" err="1"/>
              <a:t>аустенитные</a:t>
            </a:r>
            <a:r>
              <a:rPr lang="ru-RU" dirty="0"/>
              <a:t> стали допускаются к использованию Регистром (РМРС) и сертифицированы для применения в системах хранения груза </a:t>
            </a:r>
            <a:r>
              <a:rPr lang="ru-RU" dirty="0" err="1"/>
              <a:t>газовозов</a:t>
            </a:r>
            <a:r>
              <a:rPr lang="ru-RU" dirty="0"/>
              <a:t>. </a:t>
            </a:r>
          </a:p>
          <a:p>
            <a:pPr algn="just"/>
            <a:r>
              <a:rPr lang="ru-RU" dirty="0"/>
              <a:t>	Исходя из требований Заказчика, были исключены из рассмотрения </a:t>
            </a:r>
            <a:r>
              <a:rPr lang="ru-RU" dirty="0" err="1"/>
              <a:t>трудносвариваемые</a:t>
            </a:r>
            <a:r>
              <a:rPr lang="ru-RU" dirty="0"/>
              <a:t> </a:t>
            </a:r>
            <a:r>
              <a:rPr lang="ru-RU" dirty="0" err="1"/>
              <a:t>хромоникельмарганцевые</a:t>
            </a:r>
            <a:r>
              <a:rPr lang="ru-RU" dirty="0"/>
              <a:t> стали. Применение высокопрочных мартенситно-стареющих сталей было принято нецелесообразным, т.к. не было получено от производителей никаких данных о возможности их производства и судя по химическому составу стоимость их превосходила остальные в несколько раз. Далее стали были ранжированы по удельной прочности.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4A581A7-9C8F-4EFD-8FA8-7E4DC85C24E7}"/>
              </a:ext>
            </a:extLst>
          </p:cNvPr>
          <p:cNvSpPr txBox="1"/>
          <p:nvPr/>
        </p:nvSpPr>
        <p:spPr>
          <a:xfrm>
            <a:off x="4363119" y="3059668"/>
            <a:ext cx="77108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/>
              <a:t>Таблица 2. Ранжирование по удельной прочности отобранных марок сталей</a:t>
            </a:r>
          </a:p>
        </p:txBody>
      </p:sp>
    </p:spTree>
    <p:extLst>
      <p:ext uri="{BB962C8B-B14F-4D97-AF65-F5344CB8AC3E}">
        <p14:creationId xmlns:p14="http://schemas.microsoft.com/office/powerpoint/2010/main" val="148996124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9194DABC-EDBD-478A-BD93-2A56F5C0D0CB}"/>
              </a:ext>
            </a:extLst>
          </p:cNvPr>
          <p:cNvSpPr txBox="1"/>
          <p:nvPr/>
        </p:nvSpPr>
        <p:spPr>
          <a:xfrm>
            <a:off x="4767451" y="232530"/>
            <a:ext cx="2226892" cy="6617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7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Сталь 0Н9</a:t>
            </a:r>
          </a:p>
        </p:txBody>
      </p:sp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AFD8F775-FECF-4EF4-9AE2-2672CDAA27DE}"/>
              </a:ext>
            </a:extLst>
          </p:cNvPr>
          <p:cNvSpPr/>
          <p:nvPr/>
        </p:nvSpPr>
        <p:spPr>
          <a:xfrm>
            <a:off x="549492" y="1397675"/>
            <a:ext cx="11267770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/>
              <a:t>	Совместное рассмотрение совокупности механических свойств, удельной стоимости и реальных производственных возможностей (таблица 3) позволило обоснованно выбрать сталь 0Н9 в качестве материала для изготовления внутренней оболочки резервуара.</a:t>
            </a:r>
          </a:p>
          <a:p>
            <a:pPr algn="just"/>
            <a:r>
              <a:rPr lang="ru-RU" dirty="0"/>
              <a:t>	Никелевая низкоуглеродистая сталь 0Н9 гарантировано обладает высокими механическими свойствами как при комнатной температуре, так и в криогенной области (-196°С), обладает хорошей вязкостью и удовлетворительной свариваемостью </a:t>
            </a:r>
            <a:r>
              <a:rPr lang="ru-RU" dirty="0" err="1"/>
              <a:t>высоконикелевыми</a:t>
            </a:r>
            <a:r>
              <a:rPr lang="ru-RU" dirty="0"/>
              <a:t> электродами без дополнительной термической обработки. </a:t>
            </a:r>
          </a:p>
        </p:txBody>
      </p:sp>
      <p:graphicFrame>
        <p:nvGraphicFramePr>
          <p:cNvPr id="9" name="Таблица 8">
            <a:extLst>
              <a:ext uri="{FF2B5EF4-FFF2-40B4-BE49-F238E27FC236}">
                <a16:creationId xmlns:a16="http://schemas.microsoft.com/office/drawing/2014/main" id="{E80967F0-E80D-4546-BE6C-1E2D7CB093BD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549492" y="4027379"/>
          <a:ext cx="11267770" cy="222313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293267">
                  <a:extLst>
                    <a:ext uri="{9D8B030D-6E8A-4147-A177-3AD203B41FA5}">
                      <a16:colId xmlns:a16="http://schemas.microsoft.com/office/drawing/2014/main" val="2134270218"/>
                    </a:ext>
                  </a:extLst>
                </a:gridCol>
                <a:gridCol w="2615056">
                  <a:extLst>
                    <a:ext uri="{9D8B030D-6E8A-4147-A177-3AD203B41FA5}">
                      <a16:colId xmlns:a16="http://schemas.microsoft.com/office/drawing/2014/main" val="1650094604"/>
                    </a:ext>
                  </a:extLst>
                </a:gridCol>
                <a:gridCol w="1324204">
                  <a:extLst>
                    <a:ext uri="{9D8B030D-6E8A-4147-A177-3AD203B41FA5}">
                      <a16:colId xmlns:a16="http://schemas.microsoft.com/office/drawing/2014/main" val="2284222609"/>
                    </a:ext>
                  </a:extLst>
                </a:gridCol>
                <a:gridCol w="1025694">
                  <a:extLst>
                    <a:ext uri="{9D8B030D-6E8A-4147-A177-3AD203B41FA5}">
                      <a16:colId xmlns:a16="http://schemas.microsoft.com/office/drawing/2014/main" val="893579231"/>
                    </a:ext>
                  </a:extLst>
                </a:gridCol>
                <a:gridCol w="1040560">
                  <a:extLst>
                    <a:ext uri="{9D8B030D-6E8A-4147-A177-3AD203B41FA5}">
                      <a16:colId xmlns:a16="http://schemas.microsoft.com/office/drawing/2014/main" val="185585724"/>
                    </a:ext>
                  </a:extLst>
                </a:gridCol>
                <a:gridCol w="1218940">
                  <a:extLst>
                    <a:ext uri="{9D8B030D-6E8A-4147-A177-3AD203B41FA5}">
                      <a16:colId xmlns:a16="http://schemas.microsoft.com/office/drawing/2014/main" val="1399419533"/>
                    </a:ext>
                  </a:extLst>
                </a:gridCol>
                <a:gridCol w="1085155">
                  <a:extLst>
                    <a:ext uri="{9D8B030D-6E8A-4147-A177-3AD203B41FA5}">
                      <a16:colId xmlns:a16="http://schemas.microsoft.com/office/drawing/2014/main" val="3028884841"/>
                    </a:ext>
                  </a:extLst>
                </a:gridCol>
                <a:gridCol w="1664894">
                  <a:extLst>
                    <a:ext uri="{9D8B030D-6E8A-4147-A177-3AD203B41FA5}">
                      <a16:colId xmlns:a16="http://schemas.microsoft.com/office/drawing/2014/main" val="42243661"/>
                    </a:ext>
                  </a:extLst>
                </a:gridCol>
              </a:tblGrid>
              <a:tr h="55245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 dirty="0">
                          <a:effectLst/>
                        </a:rPr>
                        <a:t>Корпорация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 dirty="0">
                          <a:effectLst/>
                        </a:rPr>
                        <a:t>Завод изготовитель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>
                          <a:effectLst/>
                        </a:rPr>
                        <a:t>Минимальная партия поставки</a:t>
                      </a:r>
                      <a:endParaRPr lang="ru-RU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>
                          <a:effectLst/>
                        </a:rPr>
                        <a:t>Max L x B, </a:t>
                      </a:r>
                      <a:r>
                        <a:rPr lang="ru-RU" sz="1600" u="none" strike="noStrike">
                          <a:effectLst/>
                        </a:rPr>
                        <a:t>м</a:t>
                      </a:r>
                      <a:endParaRPr lang="ru-RU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 dirty="0" err="1">
                          <a:effectLst/>
                        </a:rPr>
                        <a:t>Min</a:t>
                      </a:r>
                      <a:r>
                        <a:rPr lang="ru-RU" sz="1600" u="none" strike="noStrike" dirty="0">
                          <a:effectLst/>
                        </a:rPr>
                        <a:t> T, мм (толщина листа)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>
                          <a:effectLst/>
                        </a:rPr>
                        <a:t>Цена, руб./кг</a:t>
                      </a:r>
                      <a:endParaRPr lang="ru-RU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>
                          <a:effectLst/>
                        </a:rPr>
                        <a:t>Удельная прочность (σв/р), кН*м /кг</a:t>
                      </a:r>
                      <a:endParaRPr lang="ru-RU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>
                          <a:effectLst/>
                        </a:rPr>
                        <a:t>Удельная стоимость, (Цена/Удельная прочность)</a:t>
                      </a:r>
                      <a:endParaRPr lang="ru-RU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59053842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>
                          <a:effectLst/>
                        </a:rPr>
                        <a:t>Северсталь</a:t>
                      </a:r>
                      <a:endParaRPr lang="ru-RU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u="none" strike="noStrike">
                          <a:effectLst/>
                        </a:rPr>
                        <a:t>Череповецкий металлургический комбинат</a:t>
                      </a:r>
                      <a:endParaRPr lang="ru-RU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>
                          <a:effectLst/>
                        </a:rPr>
                        <a:t>235 т</a:t>
                      </a:r>
                      <a:endParaRPr lang="ru-RU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>
                          <a:effectLst/>
                        </a:rPr>
                        <a:t>12,1 x 2,5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>
                          <a:effectLst/>
                        </a:rPr>
                        <a:t>8-50</a:t>
                      </a:r>
                      <a:endParaRPr lang="ru-RU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>
                          <a:effectLst/>
                        </a:rPr>
                        <a:t>261</a:t>
                      </a:r>
                      <a:endParaRPr lang="ru-RU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>
                          <a:effectLst/>
                        </a:rPr>
                        <a:t>86-103</a:t>
                      </a:r>
                      <a:endParaRPr lang="ru-RU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>
                          <a:effectLst/>
                        </a:rPr>
                        <a:t>2,8064</a:t>
                      </a:r>
                      <a:endParaRPr lang="ru-RU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82987959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>
                          <a:effectLst/>
                        </a:rPr>
                        <a:t>ММК</a:t>
                      </a:r>
                      <a:endParaRPr lang="ru-RU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>
                          <a:effectLst/>
                        </a:rPr>
                        <a:t>«Магнитогорский металлургический комбинат»</a:t>
                      </a:r>
                      <a:endParaRPr lang="ru-RU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>
                          <a:effectLst/>
                        </a:rPr>
                        <a:t> </a:t>
                      </a:r>
                      <a:endParaRPr lang="ru-RU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>
                          <a:effectLst/>
                        </a:rPr>
                        <a:t>20 x 4,65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>
                          <a:effectLst/>
                        </a:rPr>
                        <a:t>8-50</a:t>
                      </a:r>
                      <a:endParaRPr lang="ru-RU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>
                          <a:effectLst/>
                        </a:rPr>
                        <a:t>220 (на февраль 2020)</a:t>
                      </a:r>
                      <a:endParaRPr lang="ru-RU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>
                          <a:effectLst/>
                        </a:rPr>
                        <a:t>86-103</a:t>
                      </a:r>
                      <a:endParaRPr lang="ru-RU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 dirty="0">
                          <a:effectLst/>
                        </a:rPr>
                        <a:t>2,3655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931410427"/>
                  </a:ext>
                </a:extLst>
              </a:tr>
            </a:tbl>
          </a:graphicData>
        </a:graphic>
      </p:graphicFrame>
      <p:sp>
        <p:nvSpPr>
          <p:cNvPr id="11" name="TextBox 10">
            <a:extLst>
              <a:ext uri="{FF2B5EF4-FFF2-40B4-BE49-F238E27FC236}">
                <a16:creationId xmlns:a16="http://schemas.microsoft.com/office/drawing/2014/main" id="{44E0D40D-BEAF-410B-BB3E-B0EF226529F6}"/>
              </a:ext>
            </a:extLst>
          </p:cNvPr>
          <p:cNvSpPr txBox="1"/>
          <p:nvPr/>
        </p:nvSpPr>
        <p:spPr>
          <a:xfrm>
            <a:off x="4011283" y="3632086"/>
            <a:ext cx="79718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/>
              <a:t>Таблица 3. Поставочные характеристики стали 0Н9 различных производителей</a:t>
            </a:r>
          </a:p>
        </p:txBody>
      </p:sp>
    </p:spTree>
    <p:extLst>
      <p:ext uri="{BB962C8B-B14F-4D97-AF65-F5344CB8AC3E}">
        <p14:creationId xmlns:p14="http://schemas.microsoft.com/office/powerpoint/2010/main" val="1975032134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33050</TotalTime>
  <Words>646</Words>
  <Application>Microsoft Office PowerPoint</Application>
  <PresentationFormat>Широкоэкранный</PresentationFormat>
  <Paragraphs>276</Paragraphs>
  <Slides>5</Slides>
  <Notes>2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13" baseType="lpstr">
      <vt:lpstr>Arial</vt:lpstr>
      <vt:lpstr>Calibri</vt:lpstr>
      <vt:lpstr>Calibri Light</vt:lpstr>
      <vt:lpstr>Century Gothic</vt:lpstr>
      <vt:lpstr>Franklin Gothic Medium Cond</vt:lpstr>
      <vt:lpstr>Harmonia Sans Pro Cyr Light</vt:lpstr>
      <vt:lpstr>Times New Roman</vt:lpstr>
      <vt:lpstr>Тема Office</vt:lpstr>
      <vt:lpstr>Презентация PowerPoint</vt:lpstr>
      <vt:lpstr>Классы сталей используемые при криогенных температурах </vt:lpstr>
      <vt:lpstr>Криогенные стали, работающие при температуре до – 196 °С</vt:lpstr>
      <vt:lpstr>Удельная прочность и удельная стоимость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Перспективы развития образовательной деятельности СПбГМТУ</dc:title>
  <dc:creator>User</dc:creator>
  <cp:lastModifiedBy>Вадим Алексеев</cp:lastModifiedBy>
  <cp:revision>667</cp:revision>
  <cp:lastPrinted>2019-09-02T08:29:54Z</cp:lastPrinted>
  <dcterms:created xsi:type="dcterms:W3CDTF">2018-12-18T13:58:28Z</dcterms:created>
  <dcterms:modified xsi:type="dcterms:W3CDTF">2021-05-13T17:56:12Z</dcterms:modified>
</cp:coreProperties>
</file>