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69" r:id="rId5"/>
    <p:sldId id="270" r:id="rId6"/>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53" autoAdjust="0"/>
    <p:restoredTop sz="92705" autoAdjust="0"/>
  </p:normalViewPr>
  <p:slideViewPr>
    <p:cSldViewPr>
      <p:cViewPr varScale="1">
        <p:scale>
          <a:sx n="86" d="100"/>
          <a:sy n="86" d="100"/>
        </p:scale>
        <p:origin x="-954"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68F1264-7C9B-496D-9175-C96CD4752DF5}" type="datetimeFigureOut">
              <a:rPr lang="ru-RU" smtClean="0"/>
              <a:t>16.05.2021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3491988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8F1264-7C9B-496D-9175-C96CD4752DF5}" type="datetimeFigureOut">
              <a:rPr lang="ru-RU" smtClean="0"/>
              <a:t>16.05.2021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868637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54781"/>
            <a:ext cx="2057400" cy="32908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54781"/>
            <a:ext cx="6019800" cy="32908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8F1264-7C9B-496D-9175-C96CD4752DF5}" type="datetimeFigureOut">
              <a:rPr lang="ru-RU" smtClean="0"/>
              <a:t>16.05.2021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1668901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8F1264-7C9B-496D-9175-C96CD4752DF5}" type="datetimeFigureOut">
              <a:rPr lang="ru-RU" smtClean="0"/>
              <a:t>16.05.2021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3596901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68F1264-7C9B-496D-9175-C96CD4752DF5}" type="datetimeFigureOut">
              <a:rPr lang="ru-RU" smtClean="0"/>
              <a:t>16.05.2021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1207200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68F1264-7C9B-496D-9175-C96CD4752DF5}" type="datetimeFigureOut">
              <a:rPr lang="ru-RU" smtClean="0"/>
              <a:t>16.05.2021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1611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68F1264-7C9B-496D-9175-C96CD4752DF5}" type="datetimeFigureOut">
              <a:rPr lang="ru-RU" smtClean="0"/>
              <a:t>16.05.2021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1393795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68F1264-7C9B-496D-9175-C96CD4752DF5}" type="datetimeFigureOut">
              <a:rPr lang="ru-RU" smtClean="0"/>
              <a:t>16.05.2021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384533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68F1264-7C9B-496D-9175-C96CD4752DF5}" type="datetimeFigureOut">
              <a:rPr lang="ru-RU" smtClean="0"/>
              <a:t>16.05.2021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3219392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68F1264-7C9B-496D-9175-C96CD4752DF5}" type="datetimeFigureOut">
              <a:rPr lang="ru-RU" smtClean="0"/>
              <a:t>16.05.2021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2413249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68F1264-7C9B-496D-9175-C96CD4752DF5}" type="datetimeFigureOut">
              <a:rPr lang="ru-RU" smtClean="0"/>
              <a:t>16.05.2021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2A5B24-1BBB-42B9-A26A-6CFCBFBECACB}" type="slidenum">
              <a:rPr lang="ru-RU" smtClean="0"/>
              <a:t>‹#›</a:t>
            </a:fld>
            <a:endParaRPr lang="ru-RU"/>
          </a:p>
        </p:txBody>
      </p:sp>
    </p:spTree>
    <p:extLst>
      <p:ext uri="{BB962C8B-B14F-4D97-AF65-F5344CB8AC3E}">
        <p14:creationId xmlns:p14="http://schemas.microsoft.com/office/powerpoint/2010/main" val="1607097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68F1264-7C9B-496D-9175-C96CD4752DF5}" type="datetimeFigureOut">
              <a:rPr lang="ru-RU" smtClean="0"/>
              <a:t>16.05.2021</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92A5B24-1BBB-42B9-A26A-6CFCBFBECACB}" type="slidenum">
              <a:rPr lang="ru-RU" smtClean="0"/>
              <a:t>‹#›</a:t>
            </a:fld>
            <a:endParaRPr lang="ru-RU"/>
          </a:p>
        </p:txBody>
      </p:sp>
    </p:spTree>
    <p:extLst>
      <p:ext uri="{BB962C8B-B14F-4D97-AF65-F5344CB8AC3E}">
        <p14:creationId xmlns:p14="http://schemas.microsoft.com/office/powerpoint/2010/main" val="3491557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0" y="0"/>
            <a:ext cx="9144000" cy="141962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251520" y="305624"/>
            <a:ext cx="8712968" cy="4585871"/>
          </a:xfrm>
          <a:prstGeom prst="rect">
            <a:avLst/>
          </a:prstGeom>
        </p:spPr>
        <p:txBody>
          <a:bodyPr wrap="square">
            <a:spAutoFit/>
          </a:bodyPr>
          <a:lstStyle/>
          <a:p>
            <a:r>
              <a:rPr lang="ru-RU" sz="1400" b="1" cap="all" dirty="0"/>
              <a:t> </a:t>
            </a:r>
            <a:endParaRPr lang="ru-RU" sz="1400" dirty="0"/>
          </a:p>
          <a:p>
            <a:pPr algn="ctr"/>
            <a:r>
              <a:rPr lang="ru-RU" b="1" cap="all" dirty="0"/>
              <a:t>Сравнительный анализ алюминиевых сплавов, пригодных к применению в системах хранения сжиженного природного газа на судах </a:t>
            </a:r>
            <a:r>
              <a:rPr lang="ru-RU" b="1" cap="all" dirty="0" err="1"/>
              <a:t>газовозах</a:t>
            </a:r>
            <a:endParaRPr lang="ru-RU" dirty="0"/>
          </a:p>
          <a:p>
            <a:pPr algn="ctr"/>
            <a:endParaRPr lang="ru-RU" b="1" i="1" dirty="0" smtClean="0"/>
          </a:p>
          <a:p>
            <a:endParaRPr lang="ru-RU" sz="1400" b="1" i="1" dirty="0" smtClean="0"/>
          </a:p>
          <a:p>
            <a:r>
              <a:rPr lang="ru-RU" sz="1400" b="1" i="1" dirty="0" smtClean="0"/>
              <a:t>Греков </a:t>
            </a:r>
            <a:r>
              <a:rPr lang="ru-RU" sz="1400" b="1" i="1" dirty="0"/>
              <a:t>Андрей Анатольевич</a:t>
            </a:r>
            <a:endParaRPr lang="ru-RU" sz="1400" dirty="0"/>
          </a:p>
          <a:p>
            <a:r>
              <a:rPr lang="ru-RU" sz="1400" i="1" dirty="0"/>
              <a:t>старший </a:t>
            </a:r>
            <a:r>
              <a:rPr lang="ru-RU" sz="1400" i="1" dirty="0" smtClean="0"/>
              <a:t>преподаватель </a:t>
            </a:r>
            <a:r>
              <a:rPr lang="ru-RU" sz="1400" i="1" dirty="0" err="1" smtClean="0"/>
              <a:t>СПбГМТУ</a:t>
            </a:r>
            <a:endParaRPr lang="ru-RU" sz="1400" i="1" dirty="0" smtClean="0"/>
          </a:p>
          <a:p>
            <a:r>
              <a:rPr lang="ru-RU" sz="1400" b="1" i="1" dirty="0" smtClean="0"/>
              <a:t>Петрова </a:t>
            </a:r>
            <a:r>
              <a:rPr lang="ru-RU" sz="1400" b="1" i="1" dirty="0"/>
              <a:t>Светлана Георгиевна</a:t>
            </a:r>
            <a:endParaRPr lang="ru-RU" sz="1400" dirty="0"/>
          </a:p>
          <a:p>
            <a:r>
              <a:rPr lang="ru-RU" sz="1400" i="1" dirty="0"/>
              <a:t>к.т.н., доцент, </a:t>
            </a:r>
            <a:r>
              <a:rPr lang="ru-RU" sz="1400" i="1" dirty="0" err="1" smtClean="0"/>
              <a:t>зав.кафедрой</a:t>
            </a:r>
            <a:r>
              <a:rPr lang="ru-RU" sz="1400" i="1" dirty="0" smtClean="0"/>
              <a:t> Материаловедения и технологии материалов, </a:t>
            </a:r>
            <a:r>
              <a:rPr lang="ru-RU" sz="1400" i="1" dirty="0" err="1" smtClean="0"/>
              <a:t>СПбГМТУ</a:t>
            </a:r>
            <a:endParaRPr lang="ru-RU" sz="1400" dirty="0"/>
          </a:p>
          <a:p>
            <a:r>
              <a:rPr lang="ru-RU" sz="1400" b="1" i="1" dirty="0" err="1"/>
              <a:t>Шамрай</a:t>
            </a:r>
            <a:r>
              <a:rPr lang="ru-RU" sz="1400" b="1" i="1" dirty="0"/>
              <a:t> Феликс Анатольевич</a:t>
            </a:r>
            <a:endParaRPr lang="ru-RU" sz="1400" dirty="0"/>
          </a:p>
          <a:p>
            <a:r>
              <a:rPr lang="ru-RU" sz="1400" i="1" dirty="0"/>
              <a:t>директор департамента развития судостроения, </a:t>
            </a:r>
            <a:r>
              <a:rPr lang="ru-RU" sz="1400" i="1" dirty="0" err="1" smtClean="0"/>
              <a:t>СПбГМТУ</a:t>
            </a:r>
            <a:endParaRPr lang="ru-RU" sz="1400" dirty="0"/>
          </a:p>
          <a:p>
            <a:r>
              <a:rPr lang="ru-RU" sz="1400" dirty="0"/>
              <a:t> </a:t>
            </a:r>
          </a:p>
          <a:p>
            <a:r>
              <a:rPr lang="ru-RU" sz="1400" b="1" dirty="0"/>
              <a:t>Аннотация.</a:t>
            </a:r>
            <a:r>
              <a:rPr lang="ru-RU" sz="1400" dirty="0"/>
              <a:t> Проведен поиск и сравнительный анализ алюминиевых сплавов, пригодных для создания крупных сварных емкостей, предназначенных для хранения и транспортировки сжиженного природного газа (СПГ). Составлен перечень криогенных алюминиевых сплавов, имеющих более высокие механические свойства, чем у алюминиевых сплавов, сертифицированных Российским морским регистром судоходства для систем хранения СПГ. Выбраны сплавы, имеющие технологические и экономические преимущества. Обоснована целесообразность применения для систем хранения СПГ сплавов системы </a:t>
            </a:r>
            <a:r>
              <a:rPr lang="en-US" sz="1400" dirty="0"/>
              <a:t>Al</a:t>
            </a:r>
            <a:r>
              <a:rPr lang="ru-RU" sz="1400" dirty="0"/>
              <a:t>-</a:t>
            </a:r>
            <a:r>
              <a:rPr lang="en-US" sz="1400" dirty="0"/>
              <a:t>Mg</a:t>
            </a:r>
            <a:r>
              <a:rPr lang="ru-RU" sz="1400" dirty="0"/>
              <a:t> (магналиев), легированных цинком и скандием.</a:t>
            </a:r>
          </a:p>
          <a:p>
            <a:r>
              <a:rPr lang="ru-RU" sz="1400" b="1" dirty="0"/>
              <a:t>Ключевые слова: </a:t>
            </a:r>
            <a:r>
              <a:rPr lang="ru-RU" sz="1400" dirty="0"/>
              <a:t>криогенные алюминиевые сплавы, емкости хранения СПГ, магналии.</a:t>
            </a:r>
          </a:p>
        </p:txBody>
      </p:sp>
      <p:sp>
        <p:nvSpPr>
          <p:cNvPr id="19" name="Прямоугольник 18"/>
          <p:cNvSpPr/>
          <p:nvPr/>
        </p:nvSpPr>
        <p:spPr>
          <a:xfrm>
            <a:off x="0" y="0"/>
            <a:ext cx="9144000" cy="32908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99464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3311" t="25687" r="34537" b="20250"/>
          <a:stretch/>
        </p:blipFill>
        <p:spPr bwMode="auto">
          <a:xfrm>
            <a:off x="611560" y="483518"/>
            <a:ext cx="915292" cy="865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1691680" y="483518"/>
            <a:ext cx="6264696" cy="861774"/>
          </a:xfrm>
          <a:prstGeom prst="rect">
            <a:avLst/>
          </a:prstGeom>
          <a:noFill/>
        </p:spPr>
        <p:txBody>
          <a:bodyPr wrap="square" rtlCol="0">
            <a:spAutoFit/>
          </a:bodyPr>
          <a:lstStyle/>
          <a:p>
            <a:r>
              <a:rPr lang="ru-RU" sz="1600" dirty="0"/>
              <a:t>РОССИЙСКИЙ МОРСКОЙ РЕГИСТР </a:t>
            </a:r>
            <a:r>
              <a:rPr lang="ru-RU" sz="1600" dirty="0" smtClean="0"/>
              <a:t>СУДОХОДСТВА</a:t>
            </a:r>
          </a:p>
          <a:p>
            <a:r>
              <a:rPr lang="ru-RU" sz="1600" dirty="0" smtClean="0"/>
              <a:t>ПРАВИЛА КЛАССИФИКАЦИИ И ПОСТРОЙКИ МОРСКИХ СУДОВ</a:t>
            </a:r>
          </a:p>
          <a:p>
            <a:r>
              <a:rPr lang="ru-RU" sz="1600" dirty="0" smtClean="0"/>
              <a:t>ЧАСТЬ XIII МАТЕРИАЛЫ (НД № 2-020101-124) 2020 </a:t>
            </a:r>
            <a:r>
              <a:rPr lang="ru-RU" sz="1600" dirty="0" smtClean="0"/>
              <a:t>год</a:t>
            </a:r>
            <a:endParaRPr lang="ru-RU" sz="1600" dirty="0" smtClean="0"/>
          </a:p>
        </p:txBody>
      </p:sp>
      <p:sp>
        <p:nvSpPr>
          <p:cNvPr id="9" name="Прямоугольник 8"/>
          <p:cNvSpPr/>
          <p:nvPr/>
        </p:nvSpPr>
        <p:spPr>
          <a:xfrm>
            <a:off x="319489" y="1449513"/>
            <a:ext cx="8717007" cy="800219"/>
          </a:xfrm>
          <a:prstGeom prst="rect">
            <a:avLst/>
          </a:prstGeom>
        </p:spPr>
        <p:txBody>
          <a:bodyPr wrap="square">
            <a:spAutoFit/>
          </a:bodyPr>
          <a:lstStyle/>
          <a:p>
            <a:r>
              <a:rPr lang="ru-RU" b="1" dirty="0" smtClean="0"/>
              <a:t>10.2 МЕТАЛЛИЧЕСКИЕ МАТЕРИАЛЫ ДЛЯ СИСТЕМ ХРАНЕНИЯ ГРУЗА ГАЗОВОЗОВ</a:t>
            </a:r>
          </a:p>
          <a:p>
            <a:r>
              <a:rPr lang="ru-RU" b="1" dirty="0"/>
              <a:t>10.2.3 Деформируемые алюминиевые сплавы </a:t>
            </a:r>
            <a:r>
              <a:rPr lang="ru-RU" sz="2800" b="1" dirty="0"/>
              <a:t>1550, </a:t>
            </a:r>
            <a:r>
              <a:rPr lang="ru-RU" sz="2800" b="1" dirty="0" smtClean="0"/>
              <a:t>5083,</a:t>
            </a:r>
            <a:r>
              <a:rPr lang="ru-RU" sz="2800" dirty="0" smtClean="0"/>
              <a:t> </a:t>
            </a:r>
            <a:r>
              <a:rPr lang="ru-RU" sz="2800" b="1" dirty="0" smtClean="0"/>
              <a:t>1565ч.</a:t>
            </a:r>
            <a:endParaRPr lang="ru-RU" sz="2800" dirty="0" smtClean="0"/>
          </a:p>
        </p:txBody>
      </p:sp>
      <p:cxnSp>
        <p:nvCxnSpPr>
          <p:cNvPr id="12" name="Прямая соединительная линия 11"/>
          <p:cNvCxnSpPr/>
          <p:nvPr/>
        </p:nvCxnSpPr>
        <p:spPr>
          <a:xfrm>
            <a:off x="5144656" y="2204609"/>
            <a:ext cx="158758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6934454" y="2204609"/>
            <a:ext cx="86409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67544" y="2345442"/>
            <a:ext cx="4608512" cy="1200329"/>
          </a:xfrm>
          <a:prstGeom prst="rect">
            <a:avLst/>
          </a:prstGeom>
          <a:noFill/>
          <a:ln w="19050">
            <a:solidFill>
              <a:srgbClr val="0070C0"/>
            </a:solidFill>
          </a:ln>
        </p:spPr>
        <p:txBody>
          <a:bodyPr wrap="square" rtlCol="0">
            <a:spAutoFit/>
          </a:bodyPr>
          <a:lstStyle/>
          <a:p>
            <a:pPr algn="ctr"/>
            <a:r>
              <a:rPr lang="ru-RU" dirty="0" smtClean="0"/>
              <a:t>Отечественный сплав 1550 (</a:t>
            </a:r>
            <a:r>
              <a:rPr lang="ru-RU" b="1" dirty="0" smtClean="0"/>
              <a:t>АМг5</a:t>
            </a:r>
            <a:r>
              <a:rPr lang="ru-RU" dirty="0" smtClean="0"/>
              <a:t>) и его ближайший зарубежный аналог 5083 широко применяются в судостроении, </a:t>
            </a:r>
          </a:p>
          <a:p>
            <a:pPr algn="ctr"/>
            <a:r>
              <a:rPr lang="ru-RU" dirty="0" smtClean="0"/>
              <a:t>в том числе для танков </a:t>
            </a:r>
            <a:r>
              <a:rPr lang="ru-RU" dirty="0" err="1" smtClean="0"/>
              <a:t>газовозов</a:t>
            </a:r>
            <a:r>
              <a:rPr lang="ru-RU" dirty="0" smtClean="0"/>
              <a:t>. </a:t>
            </a:r>
            <a:endParaRPr lang="ru-RU" dirty="0"/>
          </a:p>
        </p:txBody>
      </p:sp>
      <p:cxnSp>
        <p:nvCxnSpPr>
          <p:cNvPr id="28" name="Прямая со стрелкой 27"/>
          <p:cNvCxnSpPr/>
          <p:nvPr/>
        </p:nvCxnSpPr>
        <p:spPr>
          <a:xfrm flipH="1">
            <a:off x="5076057" y="2522435"/>
            <a:ext cx="862391" cy="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a:off x="5938448" y="2204609"/>
            <a:ext cx="0" cy="31782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67544" y="3776602"/>
            <a:ext cx="4608512" cy="1200329"/>
          </a:xfrm>
          <a:prstGeom prst="rect">
            <a:avLst/>
          </a:prstGeom>
          <a:noFill/>
          <a:ln w="19050">
            <a:solidFill>
              <a:srgbClr val="FF0000"/>
            </a:solidFill>
          </a:ln>
        </p:spPr>
        <p:txBody>
          <a:bodyPr wrap="square" rtlCol="0">
            <a:spAutoFit/>
          </a:bodyPr>
          <a:lstStyle/>
          <a:p>
            <a:pPr algn="ctr"/>
            <a:r>
              <a:rPr lang="ru-RU" dirty="0" smtClean="0"/>
              <a:t>Новый отечественный сплав, разработанный при участии ЦНИИ КП «Прометей», сертифицированный Регистром для систем хранения грузов </a:t>
            </a:r>
            <a:r>
              <a:rPr lang="ru-RU" dirty="0" err="1" smtClean="0"/>
              <a:t>газовозов</a:t>
            </a:r>
            <a:r>
              <a:rPr lang="ru-RU" dirty="0" smtClean="0"/>
              <a:t> в 2018 году.</a:t>
            </a:r>
            <a:endParaRPr lang="ru-RU" dirty="0"/>
          </a:p>
        </p:txBody>
      </p:sp>
      <p:sp>
        <p:nvSpPr>
          <p:cNvPr id="38" name="TextBox 37"/>
          <p:cNvSpPr txBox="1"/>
          <p:nvPr/>
        </p:nvSpPr>
        <p:spPr>
          <a:xfrm>
            <a:off x="5984540" y="2945606"/>
            <a:ext cx="2763924" cy="2031325"/>
          </a:xfrm>
          <a:prstGeom prst="rect">
            <a:avLst/>
          </a:prstGeom>
          <a:solidFill>
            <a:srgbClr val="FFFF99"/>
          </a:solidFill>
          <a:ln w="19050">
            <a:solidFill>
              <a:schemeClr val="tx1"/>
            </a:solidFill>
          </a:ln>
        </p:spPr>
        <p:txBody>
          <a:bodyPr wrap="square" rtlCol="0">
            <a:spAutoFit/>
          </a:bodyPr>
          <a:lstStyle/>
          <a:p>
            <a:r>
              <a:rPr lang="ru-RU" b="1" dirty="0" smtClean="0"/>
              <a:t>Задача</a:t>
            </a:r>
            <a:r>
              <a:rPr lang="ru-RU" dirty="0" smtClean="0"/>
              <a:t>: проверить пригодность для систем хранения грузов </a:t>
            </a:r>
            <a:r>
              <a:rPr lang="ru-RU" dirty="0" err="1" smtClean="0"/>
              <a:t>газовозов</a:t>
            </a:r>
            <a:r>
              <a:rPr lang="ru-RU" dirty="0" smtClean="0"/>
              <a:t> других более прочных алюминиевых сплавов, не входящих в перечень Регистра.</a:t>
            </a:r>
            <a:endParaRPr lang="ru-RU" dirty="0"/>
          </a:p>
        </p:txBody>
      </p:sp>
      <p:cxnSp>
        <p:nvCxnSpPr>
          <p:cNvPr id="43" name="Прямая со стрелкой 42"/>
          <p:cNvCxnSpPr/>
          <p:nvPr/>
        </p:nvCxnSpPr>
        <p:spPr>
          <a:xfrm flipH="1">
            <a:off x="5095078" y="4327901"/>
            <a:ext cx="385406"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a:off x="5480484" y="2739044"/>
            <a:ext cx="0" cy="158885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flipH="1">
            <a:off x="5480485" y="2739044"/>
            <a:ext cx="1827819"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7308304" y="2204609"/>
            <a:ext cx="0" cy="53443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0" y="0"/>
            <a:ext cx="9144000" cy="32908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TextBox 16"/>
          <p:cNvSpPr txBox="1"/>
          <p:nvPr/>
        </p:nvSpPr>
        <p:spPr>
          <a:xfrm>
            <a:off x="2195736" y="-9472"/>
            <a:ext cx="4536504" cy="338554"/>
          </a:xfrm>
          <a:prstGeom prst="rect">
            <a:avLst/>
          </a:prstGeom>
          <a:noFill/>
        </p:spPr>
        <p:txBody>
          <a:bodyPr wrap="square" rtlCol="0">
            <a:spAutoFit/>
          </a:bodyPr>
          <a:lstStyle/>
          <a:p>
            <a:pPr indent="355600" algn="just"/>
            <a:r>
              <a:rPr lang="ru-RU" sz="1600" b="1" dirty="0" smtClean="0"/>
              <a:t>Состояние вопроса и задача исследования</a:t>
            </a:r>
            <a:endParaRPr lang="ru-RU" sz="1600" b="1" dirty="0" smtClean="0"/>
          </a:p>
        </p:txBody>
      </p:sp>
    </p:spTree>
    <p:extLst>
      <p:ext uri="{BB962C8B-B14F-4D97-AF65-F5344CB8AC3E}">
        <p14:creationId xmlns:p14="http://schemas.microsoft.com/office/powerpoint/2010/main" val="2036716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8886" y="346116"/>
            <a:ext cx="8568952" cy="2108269"/>
          </a:xfrm>
          <a:prstGeom prst="rect">
            <a:avLst/>
          </a:prstGeom>
          <a:noFill/>
        </p:spPr>
        <p:txBody>
          <a:bodyPr wrap="square" rtlCol="0">
            <a:spAutoFit/>
          </a:bodyPr>
          <a:lstStyle/>
          <a:p>
            <a:pPr indent="355600" algn="just">
              <a:spcAft>
                <a:spcPts val="600"/>
              </a:spcAft>
            </a:pPr>
            <a:r>
              <a:rPr lang="ru-RU" sz="1400" dirty="0" smtClean="0"/>
              <a:t>В </a:t>
            </a:r>
            <a:r>
              <a:rPr lang="ru-RU" sz="1400" b="1" dirty="0" smtClean="0"/>
              <a:t>перечень Регистра </a:t>
            </a:r>
            <a:r>
              <a:rPr lang="ru-RU" sz="1400" dirty="0" smtClean="0"/>
              <a:t>входят только </a:t>
            </a:r>
            <a:r>
              <a:rPr lang="ru-RU" sz="1400" b="1" dirty="0" smtClean="0"/>
              <a:t>термически не упрочняемые </a:t>
            </a:r>
            <a:r>
              <a:rPr lang="ru-RU" sz="1400" dirty="0" smtClean="0"/>
              <a:t>сплавы системы </a:t>
            </a:r>
            <a:r>
              <a:rPr lang="en-US" sz="1400" dirty="0" smtClean="0"/>
              <a:t>Al-Mg </a:t>
            </a:r>
            <a:r>
              <a:rPr lang="ru-RU" sz="1400" dirty="0" smtClean="0"/>
              <a:t>(</a:t>
            </a:r>
            <a:r>
              <a:rPr lang="ru-RU" sz="1400" b="1" dirty="0" smtClean="0"/>
              <a:t>магналии</a:t>
            </a:r>
            <a:r>
              <a:rPr lang="ru-RU" sz="1400" dirty="0" smtClean="0"/>
              <a:t>), имеющие прочность </a:t>
            </a:r>
            <a:r>
              <a:rPr lang="ru-RU" sz="1400" b="1" dirty="0" err="1" smtClean="0"/>
              <a:t>σ</a:t>
            </a:r>
            <a:r>
              <a:rPr lang="ru-RU" sz="1400" b="1" baseline="-25000" dirty="0" err="1" smtClean="0"/>
              <a:t>в</a:t>
            </a:r>
            <a:r>
              <a:rPr lang="en-US" sz="1400" b="1" dirty="0" smtClean="0"/>
              <a:t> =</a:t>
            </a:r>
            <a:r>
              <a:rPr lang="ru-RU" sz="1400" b="1" dirty="0" smtClean="0"/>
              <a:t> 275-335 МПа</a:t>
            </a:r>
            <a:r>
              <a:rPr lang="ru-RU" sz="1400" dirty="0" smtClean="0"/>
              <a:t>.</a:t>
            </a:r>
          </a:p>
          <a:p>
            <a:pPr indent="355600" algn="just"/>
            <a:r>
              <a:rPr lang="ru-RU" sz="1400" dirty="0"/>
              <a:t>Среди термически упрочняемых сплавов по сравнению с магналиями превосходство по удельной прочности имеют сплавы системы </a:t>
            </a:r>
            <a:r>
              <a:rPr lang="ru-RU" sz="1400" dirty="0" err="1"/>
              <a:t>Al-Li</a:t>
            </a:r>
            <a:r>
              <a:rPr lang="ru-RU" sz="1400" dirty="0"/>
              <a:t>. Однако эти сплавы имеют ряд недостатков по свойствам и более высокую стоимость по сравнению с магналиями. У сплавов системы </a:t>
            </a:r>
            <a:r>
              <a:rPr lang="ru-RU" sz="1400" dirty="0" err="1"/>
              <a:t>Al-Li</a:t>
            </a:r>
            <a:r>
              <a:rPr lang="ru-RU" sz="1400" dirty="0"/>
              <a:t>, как и у большинства термически упрочняемых сплавов, по сравнению с магналиями проявляются: разупрочнение в зоне сварного шва, склонность  к коррозии под напряжением, бо́льшая трудоемкость процесса изготовления проката, бо́льшая вероятность наличия неоднородности структуры и свойств, склонность к изменению структуры и свойств материала со временем из-за наличия неравновесного состояния материала</a:t>
            </a:r>
            <a:r>
              <a:rPr lang="ru-RU" sz="1400" dirty="0" smtClean="0"/>
              <a:t>. </a:t>
            </a:r>
            <a:endParaRPr lang="ru-RU" sz="1400" b="1" dirty="0" smtClean="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4641" t="28646" r="12884" b="22396"/>
          <a:stretch/>
        </p:blipFill>
        <p:spPr bwMode="auto">
          <a:xfrm>
            <a:off x="1547664" y="2572481"/>
            <a:ext cx="6448970" cy="24493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Прямоугольник 5"/>
          <p:cNvSpPr/>
          <p:nvPr/>
        </p:nvSpPr>
        <p:spPr>
          <a:xfrm>
            <a:off x="0" y="0"/>
            <a:ext cx="9144000" cy="32908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2195736" y="-9472"/>
            <a:ext cx="4536504" cy="338554"/>
          </a:xfrm>
          <a:prstGeom prst="rect">
            <a:avLst/>
          </a:prstGeom>
          <a:noFill/>
        </p:spPr>
        <p:txBody>
          <a:bodyPr wrap="square" rtlCol="0">
            <a:spAutoFit/>
          </a:bodyPr>
          <a:lstStyle/>
          <a:p>
            <a:pPr indent="355600" algn="ctr"/>
            <a:r>
              <a:rPr lang="ru-RU" sz="1600" b="1" dirty="0" smtClean="0"/>
              <a:t>Отбор сплавов из расширенного перечня</a:t>
            </a:r>
            <a:endParaRPr lang="ru-RU" sz="1600" b="1" dirty="0" smtClean="0"/>
          </a:p>
        </p:txBody>
      </p:sp>
    </p:spTree>
    <p:extLst>
      <p:ext uri="{BB962C8B-B14F-4D97-AF65-F5344CB8AC3E}">
        <p14:creationId xmlns:p14="http://schemas.microsoft.com/office/powerpoint/2010/main" val="3568316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432" t="23837" r="18136" b="13192"/>
          <a:stretch/>
        </p:blipFill>
        <p:spPr bwMode="auto">
          <a:xfrm>
            <a:off x="1007604" y="1098991"/>
            <a:ext cx="7128792" cy="4042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23528" y="362263"/>
            <a:ext cx="8568952" cy="738664"/>
          </a:xfrm>
          <a:prstGeom prst="rect">
            <a:avLst/>
          </a:prstGeom>
          <a:noFill/>
        </p:spPr>
        <p:txBody>
          <a:bodyPr wrap="square" rtlCol="0">
            <a:spAutoFit/>
          </a:bodyPr>
          <a:lstStyle/>
          <a:p>
            <a:pPr indent="355600" algn="just"/>
            <a:r>
              <a:rPr lang="ru-RU" sz="1400" dirty="0" smtClean="0"/>
              <a:t>В результате сравнительного анализа термически не упрочняемые сплавы системы </a:t>
            </a:r>
            <a:r>
              <a:rPr lang="en-US" sz="1400" dirty="0" smtClean="0"/>
              <a:t>Al-Mg</a:t>
            </a:r>
            <a:r>
              <a:rPr lang="ru-RU" sz="1400" dirty="0" smtClean="0"/>
              <a:t> остались единственным рациональным вариантом для применения в системах хранения СПГ.  Механические свойства наиболее прочных магналиев представлены на гистограмме:</a:t>
            </a:r>
            <a:endParaRPr lang="ru-RU" sz="1400" b="1" dirty="0" smtClean="0"/>
          </a:p>
        </p:txBody>
      </p:sp>
      <p:sp>
        <p:nvSpPr>
          <p:cNvPr id="6" name="Прямоугольник 5"/>
          <p:cNvSpPr/>
          <p:nvPr/>
        </p:nvSpPr>
        <p:spPr>
          <a:xfrm>
            <a:off x="0" y="0"/>
            <a:ext cx="9144000" cy="32908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2195736" y="-9472"/>
            <a:ext cx="4536504" cy="338554"/>
          </a:xfrm>
          <a:prstGeom prst="rect">
            <a:avLst/>
          </a:prstGeom>
          <a:noFill/>
        </p:spPr>
        <p:txBody>
          <a:bodyPr wrap="square" rtlCol="0">
            <a:spAutoFit/>
          </a:bodyPr>
          <a:lstStyle/>
          <a:p>
            <a:pPr indent="355600" algn="ctr"/>
            <a:r>
              <a:rPr lang="ru-RU" sz="1600" b="1" dirty="0" smtClean="0"/>
              <a:t>Сравнение среди магналиев</a:t>
            </a:r>
            <a:endParaRPr lang="ru-RU" sz="1600" b="1" dirty="0" smtClean="0"/>
          </a:p>
        </p:txBody>
      </p:sp>
    </p:spTree>
    <p:extLst>
      <p:ext uri="{BB962C8B-B14F-4D97-AF65-F5344CB8AC3E}">
        <p14:creationId xmlns:p14="http://schemas.microsoft.com/office/powerpoint/2010/main" val="1658253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7524" y="483518"/>
            <a:ext cx="8568952" cy="4185761"/>
          </a:xfrm>
          <a:prstGeom prst="rect">
            <a:avLst/>
          </a:prstGeom>
          <a:noFill/>
        </p:spPr>
        <p:txBody>
          <a:bodyPr wrap="square" rtlCol="0">
            <a:spAutoFit/>
          </a:bodyPr>
          <a:lstStyle/>
          <a:p>
            <a:pPr indent="355600" algn="just"/>
            <a:r>
              <a:rPr lang="ru-RU" sz="1400" dirty="0" smtClean="0"/>
              <a:t>В </a:t>
            </a:r>
            <a:r>
              <a:rPr lang="ru-RU" sz="1400" dirty="0"/>
              <a:t>результате проведенного исследования выявлено достаточно много сплавов, пригодных для создания крупных сварных емкостей, предназначенных для хранения и транспортировки СПГ. </a:t>
            </a:r>
            <a:endParaRPr lang="ru-RU" sz="1400" dirty="0" smtClean="0"/>
          </a:p>
          <a:p>
            <a:pPr indent="355600" algn="just"/>
            <a:endParaRPr lang="ru-RU" sz="1400" dirty="0" smtClean="0"/>
          </a:p>
          <a:p>
            <a:pPr indent="355600" algn="just"/>
            <a:r>
              <a:rPr lang="ru-RU" sz="1400" dirty="0" smtClean="0"/>
              <a:t>Рассмотренные магналии </a:t>
            </a:r>
            <a:r>
              <a:rPr lang="ru-RU" sz="1400" dirty="0"/>
              <a:t>имеют широкий диапазон значений прочности от 255 до 440 МПа. При этом по стоимости все эти сплавы можно разделить на две ценовые группы: с содержанием скандия или без него. На 2017-2020 годы удорожание полуфабрикатов из алюминиевых сплавов, легированных скандием, по сравнению со стоимостью полуфабрикатов, не содержащих его, составляет 60–80</a:t>
            </a:r>
            <a:r>
              <a:rPr lang="ru-RU" sz="1400" dirty="0" smtClean="0"/>
              <a:t>%.</a:t>
            </a:r>
            <a:endParaRPr lang="ru-RU" sz="1400" dirty="0"/>
          </a:p>
          <a:p>
            <a:pPr indent="355600" algn="just"/>
            <a:endParaRPr lang="ru-RU" sz="1400" dirty="0" smtClean="0"/>
          </a:p>
          <a:p>
            <a:pPr indent="355600" algn="just"/>
            <a:r>
              <a:rPr lang="ru-RU" sz="1400" dirty="0" smtClean="0"/>
              <a:t>Недавно </a:t>
            </a:r>
            <a:r>
              <a:rPr lang="ru-RU" sz="1400" dirty="0"/>
              <a:t>сертифицированный РМРС сплав </a:t>
            </a:r>
            <a:r>
              <a:rPr lang="ru-RU" sz="1400" b="1" dirty="0"/>
              <a:t>1565ч</a:t>
            </a:r>
            <a:r>
              <a:rPr lang="ru-RU" sz="1400" dirty="0"/>
              <a:t> на сегодняшний день </a:t>
            </a:r>
            <a:r>
              <a:rPr lang="ru-RU" sz="1400" b="1" dirty="0"/>
              <a:t>является наиболее рациональным выбором для применения в системах хранения СПГ</a:t>
            </a:r>
            <a:r>
              <a:rPr lang="ru-RU" sz="1400" dirty="0"/>
              <a:t>, так как, находясь в ценовом диапазоне обычных магналиев, этот сплав имеет наиболее высокую прочность без понижения показателей пластичности, свариваемости, коррозионной стойкости и прочих физико-механических свойств</a:t>
            </a:r>
            <a:r>
              <a:rPr lang="ru-RU" sz="1400" dirty="0" smtClean="0"/>
              <a:t>.</a:t>
            </a:r>
          </a:p>
          <a:p>
            <a:pPr indent="355600" algn="just"/>
            <a:endParaRPr lang="ru-RU" sz="1400" dirty="0"/>
          </a:p>
          <a:p>
            <a:pPr indent="355600" algn="just"/>
            <a:r>
              <a:rPr lang="ru-RU" sz="1400" b="1" dirty="0"/>
              <a:t>Сплавы со скандием </a:t>
            </a:r>
            <a:r>
              <a:rPr lang="ru-RU" sz="1400" dirty="0"/>
              <a:t>из-за своей более высокой стоимости экономически менее выгодны для использования в традиционных условиях строительства емкостей хранения СПГ, когда достаточная прочность может быть обеспечена увеличением толщины листового материала. Однако при острой необходимости снижения веса конструкции газосодержащей емкости без потери её прочности, сплавы со скандием будут являться единственным вариантом решения проблемы благодаря их более высокой удельной прочности по сравнению с остальными магналиями.</a:t>
            </a:r>
          </a:p>
        </p:txBody>
      </p:sp>
      <p:sp>
        <p:nvSpPr>
          <p:cNvPr id="5" name="Прямоугольник 4"/>
          <p:cNvSpPr/>
          <p:nvPr/>
        </p:nvSpPr>
        <p:spPr>
          <a:xfrm>
            <a:off x="0" y="0"/>
            <a:ext cx="9144000" cy="32908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2195736" y="-9472"/>
            <a:ext cx="4536504" cy="338554"/>
          </a:xfrm>
          <a:prstGeom prst="rect">
            <a:avLst/>
          </a:prstGeom>
          <a:noFill/>
        </p:spPr>
        <p:txBody>
          <a:bodyPr wrap="square" rtlCol="0">
            <a:spAutoFit/>
          </a:bodyPr>
          <a:lstStyle/>
          <a:p>
            <a:pPr indent="355600" algn="ctr"/>
            <a:r>
              <a:rPr lang="ru-RU" sz="1600" b="1" dirty="0" smtClean="0"/>
              <a:t>Выводы</a:t>
            </a:r>
            <a:endParaRPr lang="ru-RU" sz="1600" b="1" dirty="0" smtClean="0"/>
          </a:p>
        </p:txBody>
      </p:sp>
    </p:spTree>
    <p:extLst>
      <p:ext uri="{BB962C8B-B14F-4D97-AF65-F5344CB8AC3E}">
        <p14:creationId xmlns:p14="http://schemas.microsoft.com/office/powerpoint/2010/main" val="189818530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463</Words>
  <Application>Microsoft Office PowerPoint</Application>
  <PresentationFormat>Экран (16:9)</PresentationFormat>
  <Paragraphs>36</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Андрей</dc:creator>
  <cp:lastModifiedBy>HP</cp:lastModifiedBy>
  <cp:revision>36</cp:revision>
  <dcterms:created xsi:type="dcterms:W3CDTF">2021-03-03T20:30:09Z</dcterms:created>
  <dcterms:modified xsi:type="dcterms:W3CDTF">2021-05-16T07:21:10Z</dcterms:modified>
</cp:coreProperties>
</file>