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9" r:id="rId1"/>
  </p:sldMasterIdLst>
  <p:sldIdLst>
    <p:sldId id="256" r:id="rId2"/>
    <p:sldId id="290" r:id="rId3"/>
    <p:sldId id="258" r:id="rId4"/>
    <p:sldId id="291" r:id="rId5"/>
    <p:sldId id="299" r:id="rId6"/>
    <p:sldId id="298" r:id="rId7"/>
    <p:sldId id="286" r:id="rId8"/>
    <p:sldId id="265" r:id="rId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18" autoAdjust="0"/>
    <p:restoredTop sz="94660"/>
  </p:normalViewPr>
  <p:slideViewPr>
    <p:cSldViewPr snapToGrid="0">
      <p:cViewPr varScale="1">
        <p:scale>
          <a:sx n="70" d="100"/>
          <a:sy n="70" d="100"/>
        </p:scale>
        <p:origin x="67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_____Microsoft_Excel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1044;&#1080;&#1072;&#1075;&#1088;&#1072;&#1084;&#1084;&#1072;%20&#1074;%20Microsoft%20Word"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651167026834576"/>
          <c:y val="0.11033182707831624"/>
          <c:w val="0.78984548598683402"/>
          <c:h val="0.59641453693476876"/>
        </c:manualLayout>
      </c:layout>
      <c:barChart>
        <c:barDir val="col"/>
        <c:grouping val="clustered"/>
        <c:varyColors val="0"/>
        <c:ser>
          <c:idx val="0"/>
          <c:order val="0"/>
          <c:tx>
            <c:v>Ni2+</c:v>
          </c:tx>
          <c:spPr>
            <a:solidFill>
              <a:schemeClr val="accent1"/>
            </a:solidFill>
            <a:ln>
              <a:noFill/>
            </a:ln>
            <a:effectLst/>
          </c:spPr>
          <c:invertIfNegative val="0"/>
          <c:dLbls>
            <c:dLbl>
              <c:idx val="4"/>
              <c:layout>
                <c:manualLayout>
                  <c:x val="-3.3107296919115396E-2"/>
                  <c:y val="5.2726141191113997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7459-4DF3-82FF-9D6E50182D94}"/>
                </c:ext>
                <c:ext xmlns:c15="http://schemas.microsoft.com/office/drawing/2012/chart" uri="{CE6537A1-D6FC-4f65-9D91-7224C49458BB}">
                  <c15:layout/>
                </c:ext>
              </c:extLst>
            </c:dLbl>
            <c:dLbl>
              <c:idx val="6"/>
              <c:layout>
                <c:manualLayout>
                  <c:x val="-3.4621492502711612E-2"/>
                  <c:y val="2.9816633745524079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7459-4DF3-82FF-9D6E50182D94}"/>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'железо никель фосфор концентрац'!$C$2:$I$2</c:f>
              <c:strCache>
                <c:ptCount val="7"/>
                <c:pt idx="0">
                  <c:v>3 суток</c:v>
                </c:pt>
                <c:pt idx="1">
                  <c:v>6 суток</c:v>
                </c:pt>
                <c:pt idx="2">
                  <c:v>9 суток</c:v>
                </c:pt>
                <c:pt idx="3">
                  <c:v>12 суток</c:v>
                </c:pt>
                <c:pt idx="4">
                  <c:v>15 суток</c:v>
                </c:pt>
                <c:pt idx="5">
                  <c:v>18 суток</c:v>
                </c:pt>
                <c:pt idx="6">
                  <c:v>21 суток</c:v>
                </c:pt>
              </c:strCache>
            </c:strRef>
          </c:cat>
          <c:val>
            <c:numRef>
              <c:f>отофос!$C$3:$I$3</c:f>
              <c:numCache>
                <c:formatCode>General</c:formatCode>
                <c:ptCount val="7"/>
                <c:pt idx="0">
                  <c:v>0.78800000000000003</c:v>
                </c:pt>
                <c:pt idx="1">
                  <c:v>0.78500000000000003</c:v>
                </c:pt>
                <c:pt idx="2">
                  <c:v>0.78200000000000003</c:v>
                </c:pt>
                <c:pt idx="3">
                  <c:v>0.77800000000000002</c:v>
                </c:pt>
                <c:pt idx="4">
                  <c:v>0.77600000000000002</c:v>
                </c:pt>
                <c:pt idx="5">
                  <c:v>0.77500000000000002</c:v>
                </c:pt>
                <c:pt idx="6">
                  <c:v>0.77400000000000002</c:v>
                </c:pt>
              </c:numCache>
            </c:numRef>
          </c:val>
          <c:extLst xmlns:c16r2="http://schemas.microsoft.com/office/drawing/2015/06/chart">
            <c:ext xmlns:c16="http://schemas.microsoft.com/office/drawing/2014/chart" uri="{C3380CC4-5D6E-409C-BE32-E72D297353CC}">
              <c16:uniqueId val="{00000002-7459-4DF3-82FF-9D6E50182D94}"/>
            </c:ext>
          </c:extLst>
        </c:ser>
        <c:ser>
          <c:idx val="1"/>
          <c:order val="1"/>
          <c:tx>
            <c:v>Fe3+</c:v>
          </c:tx>
          <c:spPr>
            <a:solidFill>
              <a:schemeClr val="accent2"/>
            </a:solidFill>
            <a:ln>
              <a:noFill/>
            </a:ln>
            <a:effectLst/>
          </c:spPr>
          <c:invertIfNegative val="0"/>
          <c:dLbls>
            <c:dLbl>
              <c:idx val="4"/>
              <c:layout>
                <c:manualLayout>
                  <c:x val="-1.5615555941943359E-3"/>
                  <c:y val="-1.6611295681063124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7459-4DF3-82FF-9D6E50182D94}"/>
                </c:ext>
                <c:ext xmlns:c15="http://schemas.microsoft.com/office/drawing/2012/chart" uri="{CE6537A1-D6FC-4f65-9D91-7224C49458BB}">
                  <c15:layout/>
                </c:ext>
              </c:extLst>
            </c:dLbl>
            <c:dLbl>
              <c:idx val="5"/>
              <c:layout>
                <c:manualLayout>
                  <c:x val="6.8506420924512234E-3"/>
                  <c:y val="5.2726141191113914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7459-4DF3-82FF-9D6E50182D94}"/>
                </c:ext>
                <c:ext xmlns:c15="http://schemas.microsoft.com/office/drawing/2012/chart" uri="{CE6537A1-D6FC-4f65-9D91-7224C49458BB}">
                  <c15:layout/>
                </c:ext>
              </c:extLst>
            </c:dLbl>
            <c:dLbl>
              <c:idx val="6"/>
              <c:layout>
                <c:manualLayout>
                  <c:x val="1.8927444794952682E-2"/>
                  <c:y val="1.3289036544850417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7459-4DF3-82FF-9D6E50182D94}"/>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'железо никель фосфор концентрац'!$C$2:$I$2</c:f>
              <c:strCache>
                <c:ptCount val="7"/>
                <c:pt idx="0">
                  <c:v>3 суток</c:v>
                </c:pt>
                <c:pt idx="1">
                  <c:v>6 суток</c:v>
                </c:pt>
                <c:pt idx="2">
                  <c:v>9 суток</c:v>
                </c:pt>
                <c:pt idx="3">
                  <c:v>12 суток</c:v>
                </c:pt>
                <c:pt idx="4">
                  <c:v>15 суток</c:v>
                </c:pt>
                <c:pt idx="5">
                  <c:v>18 суток</c:v>
                </c:pt>
                <c:pt idx="6">
                  <c:v>21 суток</c:v>
                </c:pt>
              </c:strCache>
            </c:strRef>
          </c:cat>
          <c:val>
            <c:numRef>
              <c:f>отофос!$C$4:$I$4</c:f>
              <c:numCache>
                <c:formatCode>General</c:formatCode>
                <c:ptCount val="7"/>
                <c:pt idx="0">
                  <c:v>0.71599999999999997</c:v>
                </c:pt>
                <c:pt idx="1">
                  <c:v>0.71799999999999997</c:v>
                </c:pt>
                <c:pt idx="2">
                  <c:v>0.72799999999999998</c:v>
                </c:pt>
                <c:pt idx="3">
                  <c:v>0.72199999999999998</c:v>
                </c:pt>
                <c:pt idx="4">
                  <c:v>0.72599999999999998</c:v>
                </c:pt>
                <c:pt idx="5">
                  <c:v>0.72599999999999998</c:v>
                </c:pt>
                <c:pt idx="6">
                  <c:v>0.72499999999999998</c:v>
                </c:pt>
              </c:numCache>
            </c:numRef>
          </c:val>
          <c:extLst xmlns:c16r2="http://schemas.microsoft.com/office/drawing/2015/06/chart">
            <c:ext xmlns:c16="http://schemas.microsoft.com/office/drawing/2014/chart" uri="{C3380CC4-5D6E-409C-BE32-E72D297353CC}">
              <c16:uniqueId val="{00000006-7459-4DF3-82FF-9D6E50182D94}"/>
            </c:ext>
          </c:extLst>
        </c:ser>
        <c:dLbls>
          <c:showLegendKey val="0"/>
          <c:showVal val="1"/>
          <c:showCatName val="0"/>
          <c:showSerName val="0"/>
          <c:showPercent val="0"/>
          <c:showBubbleSize val="0"/>
        </c:dLbls>
        <c:gapWidth val="150"/>
        <c:axId val="362195856"/>
        <c:axId val="362193896"/>
      </c:barChart>
      <c:lineChart>
        <c:grouping val="standard"/>
        <c:varyColors val="0"/>
        <c:ser>
          <c:idx val="2"/>
          <c:order val="2"/>
          <c:tx>
            <c:v>P2O5</c:v>
          </c:tx>
          <c:spPr>
            <a:ln w="28575" cap="rnd">
              <a:solidFill>
                <a:schemeClr val="accent3"/>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'железо никель фосфор концентрац'!$C$2:$I$2</c:f>
              <c:strCache>
                <c:ptCount val="7"/>
                <c:pt idx="0">
                  <c:v>3 суток</c:v>
                </c:pt>
                <c:pt idx="1">
                  <c:v>6 суток</c:v>
                </c:pt>
                <c:pt idx="2">
                  <c:v>9 суток</c:v>
                </c:pt>
                <c:pt idx="3">
                  <c:v>12 суток</c:v>
                </c:pt>
                <c:pt idx="4">
                  <c:v>15 суток</c:v>
                </c:pt>
                <c:pt idx="5">
                  <c:v>18 суток</c:v>
                </c:pt>
                <c:pt idx="6">
                  <c:v>21 суток</c:v>
                </c:pt>
              </c:strCache>
            </c:strRef>
          </c:cat>
          <c:val>
            <c:numRef>
              <c:f>отофос!$C$5:$I$5</c:f>
              <c:numCache>
                <c:formatCode>General</c:formatCode>
                <c:ptCount val="7"/>
                <c:pt idx="0">
                  <c:v>0.77800000000000002</c:v>
                </c:pt>
                <c:pt idx="1">
                  <c:v>0.75600000000000001</c:v>
                </c:pt>
                <c:pt idx="2">
                  <c:v>0.74299999999999999</c:v>
                </c:pt>
                <c:pt idx="3">
                  <c:v>0.69799999999999995</c:v>
                </c:pt>
                <c:pt idx="4">
                  <c:v>0.67700000000000005</c:v>
                </c:pt>
                <c:pt idx="5">
                  <c:v>0.63500000000000001</c:v>
                </c:pt>
                <c:pt idx="6">
                  <c:v>0.63400000000000001</c:v>
                </c:pt>
              </c:numCache>
            </c:numRef>
          </c:val>
          <c:smooth val="0"/>
          <c:extLst xmlns:c16r2="http://schemas.microsoft.com/office/drawing/2015/06/chart">
            <c:ext xmlns:c16="http://schemas.microsoft.com/office/drawing/2014/chart" uri="{C3380CC4-5D6E-409C-BE32-E72D297353CC}">
              <c16:uniqueId val="{00000007-7459-4DF3-82FF-9D6E50182D94}"/>
            </c:ext>
          </c:extLst>
        </c:ser>
        <c:dLbls>
          <c:showLegendKey val="0"/>
          <c:showVal val="0"/>
          <c:showCatName val="0"/>
          <c:showSerName val="0"/>
          <c:showPercent val="0"/>
          <c:showBubbleSize val="0"/>
        </c:dLbls>
        <c:marker val="1"/>
        <c:smooth val="0"/>
        <c:axId val="362195464"/>
        <c:axId val="362193504"/>
      </c:lineChart>
      <c:catAx>
        <c:axId val="362195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crossAx val="362193896"/>
        <c:crosses val="autoZero"/>
        <c:auto val="1"/>
        <c:lblAlgn val="ctr"/>
        <c:lblOffset val="100"/>
        <c:noMultiLvlLbl val="0"/>
      </c:catAx>
      <c:valAx>
        <c:axId val="362193896"/>
        <c:scaling>
          <c:orientation val="minMax"/>
          <c:max val="0.92500000000000004"/>
          <c:min val="0.63100000000000012"/>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1"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ru-RU" sz="1400" b="1">
                    <a:solidFill>
                      <a:schemeClr val="tx1"/>
                    </a:solidFill>
                    <a:latin typeface="Times New Roman" panose="02020603050405020304" pitchFamily="18" charset="0"/>
                    <a:cs typeface="Times New Roman" panose="02020603050405020304" pitchFamily="18" charset="0"/>
                  </a:rPr>
                  <a:t>Концентрация, С</a:t>
                </a:r>
              </a:p>
            </c:rich>
          </c:tx>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crossAx val="362195856"/>
        <c:crosses val="autoZero"/>
        <c:crossBetween val="between"/>
      </c:valAx>
      <c:valAx>
        <c:axId val="362193504"/>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362195464"/>
        <c:crosses val="max"/>
        <c:crossBetween val="between"/>
      </c:valAx>
      <c:catAx>
        <c:axId val="362195464"/>
        <c:scaling>
          <c:orientation val="minMax"/>
        </c:scaling>
        <c:delete val="1"/>
        <c:axPos val="b"/>
        <c:numFmt formatCode="General" sourceLinked="1"/>
        <c:majorTickMark val="out"/>
        <c:minorTickMark val="none"/>
        <c:tickLblPos val="nextTo"/>
        <c:crossAx val="362193504"/>
        <c:crosses val="autoZero"/>
        <c:auto val="1"/>
        <c:lblAlgn val="ctr"/>
        <c:lblOffset val="100"/>
        <c:noMultiLvlLbl val="0"/>
      </c:catAx>
      <c:spPr>
        <a:noFill/>
        <a:ln>
          <a:noFill/>
        </a:ln>
        <a:effectLst/>
      </c:spPr>
    </c:plotArea>
    <c:legend>
      <c:legendPos val="b"/>
      <c:legendEntry>
        <c:idx val="2"/>
        <c:txPr>
          <a:bodyPr rot="0" spcFirstLastPara="1" vertOverflow="ellipsis" vert="horz" wrap="square" anchor="ctr" anchorCtr="1"/>
          <a:lstStyle/>
          <a:p>
            <a:pPr>
              <a:defRPr sz="16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legendEntry>
      <c:layout/>
      <c:overlay val="0"/>
      <c:spPr>
        <a:noFill/>
        <a:ln>
          <a:noFill/>
        </a:ln>
        <a:effectLst/>
      </c:spPr>
      <c:txPr>
        <a:bodyPr rot="0" spcFirstLastPara="1" vertOverflow="ellipsis" vert="horz" wrap="square" anchor="ctr" anchorCtr="1"/>
        <a:lstStyle/>
        <a:p>
          <a:pPr>
            <a:defRPr sz="1600" b="1"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ru-RU"/>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ru-RU"/>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025012312890816"/>
          <c:y val="0.17447856000248493"/>
          <c:w val="0.78984548598683402"/>
          <c:h val="0.59641453693476876"/>
        </c:manualLayout>
      </c:layout>
      <c:lineChart>
        <c:grouping val="standard"/>
        <c:varyColors val="0"/>
        <c:ser>
          <c:idx val="1"/>
          <c:order val="0"/>
          <c:tx>
            <c:v>NaH2PO4*Cu2+</c:v>
          </c:tx>
          <c:dLbls>
            <c:dLbl>
              <c:idx val="0"/>
              <c:layout>
                <c:manualLayout>
                  <c:x val="-7.2682414698162764E-2"/>
                  <c:y val="1.0385234103801507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7174-41BA-9BFB-1001BE7DDB7F}"/>
                </c:ex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1200" b="1">
                    <a:latin typeface="Times New Roman" panose="02020603050405020304" pitchFamily="18" charset="0"/>
                    <a:cs typeface="Times New Roman" panose="02020603050405020304" pitchFamily="18" charset="0"/>
                  </a:defRPr>
                </a:pPr>
                <a:endParaRPr lang="ru-RU"/>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'C:\Users\Бекболат\Desktop\МАГИСТРАТУРА МУКАЕВА А.Б\РАСЧЕТЫ АЛИЯ\[Графики Алия.xlsx]Zn Cu Ni Fe'!$C$32:$F$32</c:f>
              <c:strCache>
                <c:ptCount val="4"/>
                <c:pt idx="0">
                  <c:v>1:1</c:v>
                </c:pt>
                <c:pt idx="1">
                  <c:v>1:2</c:v>
                </c:pt>
                <c:pt idx="2">
                  <c:v>1:3</c:v>
                </c:pt>
                <c:pt idx="3">
                  <c:v>3:1</c:v>
                </c:pt>
              </c:strCache>
            </c:strRef>
          </c:cat>
          <c:val>
            <c:numRef>
              <c:f>'[Диаграмма в Microsoft Word]Лист5'!$C$3:$F$3</c:f>
              <c:numCache>
                <c:formatCode>General</c:formatCode>
                <c:ptCount val="4"/>
                <c:pt idx="0">
                  <c:v>0.14099999999999999</c:v>
                </c:pt>
                <c:pt idx="1">
                  <c:v>0.126</c:v>
                </c:pt>
                <c:pt idx="2">
                  <c:v>0.13100000000000001</c:v>
                </c:pt>
                <c:pt idx="3">
                  <c:v>0.126</c:v>
                </c:pt>
              </c:numCache>
            </c:numRef>
          </c:val>
          <c:smooth val="1"/>
          <c:extLst xmlns:c16r2="http://schemas.microsoft.com/office/drawing/2015/06/chart">
            <c:ext xmlns:c16="http://schemas.microsoft.com/office/drawing/2014/chart" uri="{C3380CC4-5D6E-409C-BE32-E72D297353CC}">
              <c16:uniqueId val="{00000001-7174-41BA-9BFB-1001BE7DDB7F}"/>
            </c:ext>
          </c:extLst>
        </c:ser>
        <c:ser>
          <c:idx val="0"/>
          <c:order val="1"/>
          <c:tx>
            <c:v>NaH2PO4*Zn2+</c:v>
          </c:tx>
          <c:dLbls>
            <c:dLbl>
              <c:idx val="0"/>
              <c:layout>
                <c:manualLayout>
                  <c:x val="-6.4349081364829433E-2"/>
                  <c:y val="-1.8288601021646519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7174-41BA-9BFB-1001BE7DDB7F}"/>
                </c:ext>
                <c:ext xmlns:c15="http://schemas.microsoft.com/office/drawing/2012/chart" uri="{CE6537A1-D6FC-4f65-9D91-7224C49458BB}">
                  <c15:layout/>
                </c:ext>
              </c:extLst>
            </c:dLbl>
            <c:dLbl>
              <c:idx val="1"/>
              <c:layout>
                <c:manualLayout>
                  <c:x val="-4.1432414698162806E-2"/>
                  <c:y val="2.8306381057206557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7174-41BA-9BFB-1001BE7DDB7F}"/>
                </c:ext>
                <c:ext xmlns:c15="http://schemas.microsoft.com/office/drawing/2012/chart" uri="{CE6537A1-D6FC-4f65-9D91-7224C49458BB}">
                  <c15:layout/>
                </c:ext>
              </c:extLst>
            </c:dLbl>
            <c:dLbl>
              <c:idx val="2"/>
              <c:layout>
                <c:manualLayout>
                  <c:x val="-4.3515748031496139E-2"/>
                  <c:y val="2.4722151666525489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7174-41BA-9BFB-1001BE7DDB7F}"/>
                </c:ext>
                <c:ext xmlns:c15="http://schemas.microsoft.com/office/drawing/2012/chart" uri="{CE6537A1-D6FC-4f65-9D91-7224C49458BB}">
                  <c15:layout/>
                </c:ext>
              </c:extLst>
            </c:dLbl>
            <c:dLbl>
              <c:idx val="3"/>
              <c:layout>
                <c:manualLayout>
                  <c:x val="-3.1015748031496215E-2"/>
                  <c:y val="-2.9041289193689566E-2"/>
                </c:manualLayout>
              </c:layout>
              <c:spPr>
                <a:noFill/>
                <a:ln>
                  <a:noFill/>
                </a:ln>
                <a:effectLst/>
              </c:spPr>
              <c:txPr>
                <a:bodyPr wrap="square" lIns="38100" tIns="19050" rIns="38100" bIns="19050" anchor="ctr">
                  <a:noAutofit/>
                </a:bodyPr>
                <a:lstStyle/>
                <a:p>
                  <a:pPr>
                    <a:defRPr sz="1200" b="1">
                      <a:latin typeface="Times New Roman" panose="02020603050405020304" pitchFamily="18" charset="0"/>
                      <a:cs typeface="Times New Roman" panose="02020603050405020304" pitchFamily="18" charset="0"/>
                    </a:defRPr>
                  </a:pPr>
                  <a:endParaRPr lang="ru-RU"/>
                </a:p>
              </c:txPr>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7174-41BA-9BFB-1001BE7DDB7F}"/>
                </c:ext>
                <c:ext xmlns:c15="http://schemas.microsoft.com/office/drawing/2012/chart" uri="{CE6537A1-D6FC-4f65-9D91-7224C49458BB}">
                  <c15:layout>
                    <c:manualLayout>
                      <c:w val="5.9947998687664039E-2"/>
                      <c:h val="4.7329890215335985E-2"/>
                    </c:manualLayout>
                  </c15:layout>
                </c:ext>
              </c:extLst>
            </c:dLbl>
            <c:spPr>
              <a:noFill/>
              <a:ln>
                <a:noFill/>
              </a:ln>
              <a:effectLst/>
            </c:spPr>
            <c:txPr>
              <a:bodyPr wrap="square" lIns="38100" tIns="19050" rIns="38100" bIns="19050" anchor="ctr">
                <a:spAutoFit/>
              </a:bodyPr>
              <a:lstStyle/>
              <a:p>
                <a:pPr>
                  <a:defRPr sz="1200" b="1">
                    <a:latin typeface="Times New Roman" panose="02020603050405020304" pitchFamily="18" charset="0"/>
                    <a:cs typeface="Times New Roman" panose="02020603050405020304" pitchFamily="18" charset="0"/>
                  </a:defRPr>
                </a:pPr>
                <a:endParaRPr lang="ru-RU"/>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'C:\Users\Бекболат\Desktop\МАГИСТРАТУРА МУКАЕВА А.Б\РАСЧЕТЫ АЛИЯ\[Графики Алия.xlsx]Zn Cu Ni Fe'!$C$32:$F$32</c:f>
              <c:strCache>
                <c:ptCount val="4"/>
                <c:pt idx="0">
                  <c:v>1:1</c:v>
                </c:pt>
                <c:pt idx="1">
                  <c:v>1:2</c:v>
                </c:pt>
                <c:pt idx="2">
                  <c:v>1:3</c:v>
                </c:pt>
                <c:pt idx="3">
                  <c:v>3:1</c:v>
                </c:pt>
              </c:strCache>
            </c:strRef>
          </c:cat>
          <c:val>
            <c:numRef>
              <c:f>'[Диаграмма в Microsoft Word]Лист5'!$C$4:$F$4</c:f>
              <c:numCache>
                <c:formatCode>General</c:formatCode>
                <c:ptCount val="4"/>
                <c:pt idx="0">
                  <c:v>0.14199999999999999</c:v>
                </c:pt>
                <c:pt idx="1">
                  <c:v>0.125</c:v>
                </c:pt>
                <c:pt idx="2">
                  <c:v>8.8999999999999996E-2</c:v>
                </c:pt>
                <c:pt idx="3">
                  <c:v>8.3000000000000004E-2</c:v>
                </c:pt>
              </c:numCache>
            </c:numRef>
          </c:val>
          <c:smooth val="1"/>
          <c:extLst xmlns:c16r2="http://schemas.microsoft.com/office/drawing/2015/06/chart">
            <c:ext xmlns:c16="http://schemas.microsoft.com/office/drawing/2014/chart" uri="{C3380CC4-5D6E-409C-BE32-E72D297353CC}">
              <c16:uniqueId val="{00000006-7174-41BA-9BFB-1001BE7DDB7F}"/>
            </c:ext>
          </c:extLst>
        </c:ser>
        <c:ser>
          <c:idx val="2"/>
          <c:order val="2"/>
          <c:tx>
            <c:v>NaH2PO4*Ni2+</c:v>
          </c:tx>
          <c:dLbls>
            <c:dLbl>
              <c:idx val="1"/>
              <c:layout>
                <c:manualLayout>
                  <c:x val="-4.3515748031496063E-2"/>
                  <c:y val="2.4722151666525555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7174-41BA-9BFB-1001BE7DDB7F}"/>
                </c:ext>
                <c:ext xmlns:c15="http://schemas.microsoft.com/office/drawing/2012/chart" uri="{CE6537A1-D6FC-4f65-9D91-7224C49458BB}">
                  <c15:layout/>
                </c:ext>
              </c:extLst>
            </c:dLbl>
            <c:dLbl>
              <c:idx val="2"/>
              <c:layout>
                <c:manualLayout>
                  <c:x val="-4.3515748031496139E-2"/>
                  <c:y val="-2.1872830412327491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7174-41BA-9BFB-1001BE7DDB7F}"/>
                </c:ext>
                <c:ext xmlns:c15="http://schemas.microsoft.com/office/drawing/2012/chart" uri="{CE6537A1-D6FC-4f65-9D91-7224C49458BB}">
                  <c15:layout/>
                </c:ext>
              </c:extLst>
            </c:dLbl>
            <c:dLbl>
              <c:idx val="3"/>
              <c:layout>
                <c:manualLayout>
                  <c:x val="-2.9901082677165354E-2"/>
                  <c:y val="3.9059069229249573E-2"/>
                </c:manualLayout>
              </c:layout>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7174-41BA-9BFB-1001BE7DDB7F}"/>
                </c:ex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1200" b="1">
                    <a:latin typeface="Times New Roman" panose="02020603050405020304" pitchFamily="18" charset="0"/>
                    <a:cs typeface="Times New Roman" panose="02020603050405020304" pitchFamily="18" charset="0"/>
                  </a:defRPr>
                </a:pPr>
                <a:endParaRPr lang="ru-RU"/>
              </a:p>
            </c:txPr>
            <c:dLblPos val="t"/>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'C:\Users\Бекболат\Desktop\МАГИСТРАТУРА МУКАЕВА А.Б\РАСЧЕТЫ АЛИЯ\[Графики Алия.xlsx]Zn Cu Ni Fe'!$C$32:$F$32</c:f>
              <c:strCache>
                <c:ptCount val="4"/>
                <c:pt idx="0">
                  <c:v>1:1</c:v>
                </c:pt>
                <c:pt idx="1">
                  <c:v>1:2</c:v>
                </c:pt>
                <c:pt idx="2">
                  <c:v>1:3</c:v>
                </c:pt>
                <c:pt idx="3">
                  <c:v>3:1</c:v>
                </c:pt>
              </c:strCache>
            </c:strRef>
          </c:cat>
          <c:val>
            <c:numRef>
              <c:f>'[Диаграмма в Microsoft Word]Лист5'!$C$5:$F$5</c:f>
              <c:numCache>
                <c:formatCode>General</c:formatCode>
                <c:ptCount val="4"/>
                <c:pt idx="0">
                  <c:v>0.113</c:v>
                </c:pt>
                <c:pt idx="1">
                  <c:v>0.111</c:v>
                </c:pt>
                <c:pt idx="2">
                  <c:v>9.8000000000000004E-2</c:v>
                </c:pt>
                <c:pt idx="3">
                  <c:v>0.08</c:v>
                </c:pt>
              </c:numCache>
            </c:numRef>
          </c:val>
          <c:smooth val="1"/>
          <c:extLst xmlns:c16r2="http://schemas.microsoft.com/office/drawing/2015/06/chart">
            <c:ext xmlns:c16="http://schemas.microsoft.com/office/drawing/2014/chart" uri="{C3380CC4-5D6E-409C-BE32-E72D297353CC}">
              <c16:uniqueId val="{0000000A-7174-41BA-9BFB-1001BE7DDB7F}"/>
            </c:ext>
          </c:extLst>
        </c:ser>
        <c:dLbls>
          <c:dLblPos val="t"/>
          <c:showLegendKey val="0"/>
          <c:showVal val="1"/>
          <c:showCatName val="0"/>
          <c:showSerName val="0"/>
          <c:showPercent val="0"/>
          <c:showBubbleSize val="0"/>
        </c:dLbls>
        <c:marker val="1"/>
        <c:smooth val="0"/>
        <c:axId val="213504448"/>
        <c:axId val="212210576"/>
      </c:lineChart>
      <c:catAx>
        <c:axId val="213504448"/>
        <c:scaling>
          <c:orientation val="minMax"/>
        </c:scaling>
        <c:delete val="0"/>
        <c:axPos val="b"/>
        <c:title>
          <c:tx>
            <c:rich>
              <a:bodyPr rot="0" spcFirstLastPara="1" vertOverflow="ellipsis" vert="horz" wrap="square" anchor="ctr" anchorCtr="1"/>
              <a:lstStyle/>
              <a:p>
                <a:pPr>
                  <a:defRPr sz="18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r>
                  <a:rPr lang="ru-RU" sz="1800" b="1" i="0" u="none" strike="noStrike" baseline="0" dirty="0">
                    <a:solidFill>
                      <a:schemeClr val="tx1"/>
                    </a:solidFill>
                    <a:effectLst/>
                    <a:latin typeface="Times New Roman" panose="02020603050405020304" pitchFamily="18" charset="0"/>
                    <a:cs typeface="Times New Roman" panose="02020603050405020304" pitchFamily="18" charset="0"/>
                  </a:rPr>
                  <a:t>Соотношения системы </a:t>
                </a:r>
                <a:r>
                  <a:rPr lang="en-US" sz="1800" b="1" i="0" u="none" strike="noStrike" baseline="0" dirty="0">
                    <a:solidFill>
                      <a:schemeClr val="tx1"/>
                    </a:solidFill>
                    <a:effectLst/>
                    <a:latin typeface="Times New Roman" panose="02020603050405020304" pitchFamily="18" charset="0"/>
                    <a:cs typeface="Times New Roman" panose="02020603050405020304" pitchFamily="18" charset="0"/>
                  </a:rPr>
                  <a:t> </a:t>
                </a:r>
                <a:endParaRPr lang="ru-RU" sz="1800" b="1" dirty="0">
                  <a:solidFill>
                    <a:schemeClr val="tx1"/>
                  </a:solidFill>
                  <a:latin typeface="Times New Roman" panose="02020603050405020304" pitchFamily="18" charset="0"/>
                  <a:cs typeface="Times New Roman" panose="02020603050405020304" pitchFamily="18" charset="0"/>
                </a:endParaRPr>
              </a:p>
            </c:rich>
          </c:tx>
          <c:layout>
            <c:manualLayout>
              <c:xMode val="edge"/>
              <c:yMode val="edge"/>
              <c:x val="0.42401401091653301"/>
              <c:y val="0.86295175794359003"/>
            </c:manualLayout>
          </c:layout>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ru-RU"/>
          </a:p>
        </c:txPr>
        <c:crossAx val="212210576"/>
        <c:crosses val="autoZero"/>
        <c:auto val="1"/>
        <c:lblAlgn val="ctr"/>
        <c:lblOffset val="100"/>
        <c:noMultiLvlLbl val="0"/>
      </c:catAx>
      <c:valAx>
        <c:axId val="212210576"/>
        <c:scaling>
          <c:orientation val="minMax"/>
          <c:max val="0.16000000000000003"/>
          <c:min val="5.000000000000001E-2"/>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1" i="0" u="none" strike="noStrike" kern="1200" baseline="0">
                    <a:solidFill>
                      <a:schemeClr val="tx1"/>
                    </a:solidFill>
                    <a:latin typeface="Times New Roman" panose="02020603050405020304" pitchFamily="18" charset="0"/>
                    <a:ea typeface="+mn-ea"/>
                    <a:cs typeface="Times New Roman" panose="02020603050405020304" pitchFamily="18" charset="0"/>
                  </a:defRPr>
                </a:pPr>
                <a:r>
                  <a:rPr lang="ru-RU" sz="1800" b="1" baseline="0">
                    <a:solidFill>
                      <a:schemeClr val="tx1"/>
                    </a:solidFill>
                    <a:latin typeface="Times New Roman" panose="02020603050405020304" pitchFamily="18" charset="0"/>
                    <a:cs typeface="Times New Roman" panose="02020603050405020304" pitchFamily="18" charset="0"/>
                  </a:rPr>
                  <a:t>Скорость коррозии,</a:t>
                </a:r>
                <a:r>
                  <a:rPr lang="en-US" sz="1800" b="1" baseline="0">
                    <a:solidFill>
                      <a:schemeClr val="tx1"/>
                    </a:solidFill>
                    <a:latin typeface="Times New Roman" panose="02020603050405020304" pitchFamily="18" charset="0"/>
                    <a:cs typeface="Times New Roman" panose="02020603050405020304" pitchFamily="18" charset="0"/>
                  </a:rPr>
                  <a:t>V</a:t>
                </a:r>
                <a:endParaRPr lang="ru-RU" sz="1800" b="1">
                  <a:solidFill>
                    <a:schemeClr val="tx1"/>
                  </a:solidFill>
                  <a:latin typeface="Times New Roman" panose="02020603050405020304" pitchFamily="18" charset="0"/>
                  <a:cs typeface="Times New Roman" panose="02020603050405020304" pitchFamily="18" charset="0"/>
                </a:endParaRPr>
              </a:p>
            </c:rich>
          </c:tx>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ru-RU"/>
          </a:p>
        </c:txPr>
        <c:crossAx val="213504448"/>
        <c:crosses val="autoZero"/>
        <c:crossBetween val="between"/>
      </c:valAx>
      <c:spPr>
        <a:noFill/>
        <a:ln>
          <a:noFill/>
        </a:ln>
        <a:effectLst/>
      </c:spPr>
    </c:plotArea>
    <c:legend>
      <c:legendPos val="b"/>
      <c:layout>
        <c:manualLayout>
          <c:xMode val="edge"/>
          <c:yMode val="edge"/>
          <c:x val="0.27859019643582728"/>
          <c:y val="0.94489094910615257"/>
          <c:w val="0.59278508042874067"/>
          <c:h val="4.7267290618311475E-2"/>
        </c:manualLayout>
      </c:layout>
      <c:overlay val="0"/>
      <c:txPr>
        <a:bodyPr/>
        <a:lstStyle/>
        <a:p>
          <a:pPr>
            <a:defRPr sz="1400" b="1">
              <a:latin typeface="Times New Roman" panose="02020603050405020304" pitchFamily="18" charset="0"/>
              <a:cs typeface="Times New Roman" panose="02020603050405020304" pitchFamily="18" charset="0"/>
            </a:defRPr>
          </a:pPr>
          <a:endParaRPr lang="ru-RU"/>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ru-RU"/>
    </a:p>
  </c:txPr>
  <c:externalData r:id="rId2">
    <c:autoUpdate val="0"/>
  </c:externalData>
</c:chartSpace>
</file>

<file path=ppt/drawings/drawing1.xml><?xml version="1.0" encoding="utf-8"?>
<c:userShapes xmlns:c="http://schemas.openxmlformats.org/drawingml/2006/chart">
  <cdr:relSizeAnchor xmlns:cdr="http://schemas.openxmlformats.org/drawingml/2006/chartDrawing">
    <cdr:from>
      <cdr:x>0.33841</cdr:x>
      <cdr:y>0.74124</cdr:y>
    </cdr:from>
    <cdr:to>
      <cdr:x>0.58689</cdr:x>
      <cdr:y>0.88679</cdr:y>
    </cdr:to>
    <cdr:sp macro="" textlink="">
      <cdr:nvSpPr>
        <cdr:cNvPr id="2" name="TextBox 1"/>
        <cdr:cNvSpPr txBox="1"/>
      </cdr:nvSpPr>
      <cdr:spPr>
        <a:xfrm xmlns:a="http://schemas.openxmlformats.org/drawingml/2006/main">
          <a:off x="2114549" y="2619375"/>
          <a:ext cx="1552575" cy="5143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ru-RU" sz="110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D6FDA4B4-3B67-41C7-A444-AA6D50351DD9}" type="datetimeFigureOut">
              <a:rPr lang="ru-RU" smtClean="0"/>
              <a:t>15.05.2021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63435FD-CC8A-4FA4-8954-926949E8FCDD}" type="slidenum">
              <a:rPr lang="ru-RU" smtClean="0"/>
              <a:t>‹#›</a:t>
            </a:fld>
            <a:endParaRPr lang="ru-RU"/>
          </a:p>
        </p:txBody>
      </p:sp>
    </p:spTree>
    <p:extLst>
      <p:ext uri="{BB962C8B-B14F-4D97-AF65-F5344CB8AC3E}">
        <p14:creationId xmlns:p14="http://schemas.microsoft.com/office/powerpoint/2010/main" val="3113832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6FDA4B4-3B67-41C7-A444-AA6D50351DD9}" type="datetimeFigureOut">
              <a:rPr lang="ru-RU" smtClean="0"/>
              <a:t>15.05.2021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63435FD-CC8A-4FA4-8954-926949E8FCDD}" type="slidenum">
              <a:rPr lang="ru-RU" smtClean="0"/>
              <a:t>‹#›</a:t>
            </a:fld>
            <a:endParaRPr lang="ru-RU"/>
          </a:p>
        </p:txBody>
      </p:sp>
    </p:spTree>
    <p:extLst>
      <p:ext uri="{BB962C8B-B14F-4D97-AF65-F5344CB8AC3E}">
        <p14:creationId xmlns:p14="http://schemas.microsoft.com/office/powerpoint/2010/main" val="3991303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6FDA4B4-3B67-41C7-A444-AA6D50351DD9}" type="datetimeFigureOut">
              <a:rPr lang="ru-RU" smtClean="0"/>
              <a:t>15.05.2021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63435FD-CC8A-4FA4-8954-926949E8FCDD}" type="slidenum">
              <a:rPr lang="ru-RU" smtClean="0"/>
              <a:t>‹#›</a:t>
            </a:fld>
            <a:endParaRPr lang="ru-RU"/>
          </a:p>
        </p:txBody>
      </p:sp>
    </p:spTree>
    <p:extLst>
      <p:ext uri="{BB962C8B-B14F-4D97-AF65-F5344CB8AC3E}">
        <p14:creationId xmlns:p14="http://schemas.microsoft.com/office/powerpoint/2010/main" val="712533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D6FDA4B4-3B67-41C7-A444-AA6D50351DD9}" type="datetimeFigureOut">
              <a:rPr lang="ru-RU" smtClean="0"/>
              <a:t>15.05.2021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63435FD-CC8A-4FA4-8954-926949E8FCDD}" type="slidenum">
              <a:rPr lang="ru-RU" smtClean="0"/>
              <a:t>‹#›</a:t>
            </a:fld>
            <a:endParaRPr lang="ru-RU"/>
          </a:p>
        </p:txBody>
      </p:sp>
    </p:spTree>
    <p:extLst>
      <p:ext uri="{BB962C8B-B14F-4D97-AF65-F5344CB8AC3E}">
        <p14:creationId xmlns:p14="http://schemas.microsoft.com/office/powerpoint/2010/main" val="1204622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D6FDA4B4-3B67-41C7-A444-AA6D50351DD9}" type="datetimeFigureOut">
              <a:rPr lang="ru-RU" smtClean="0"/>
              <a:t>15.05.2021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63435FD-CC8A-4FA4-8954-926949E8FCDD}" type="slidenum">
              <a:rPr lang="ru-RU" smtClean="0"/>
              <a:t>‹#›</a:t>
            </a:fld>
            <a:endParaRPr lang="ru-RU"/>
          </a:p>
        </p:txBody>
      </p:sp>
    </p:spTree>
    <p:extLst>
      <p:ext uri="{BB962C8B-B14F-4D97-AF65-F5344CB8AC3E}">
        <p14:creationId xmlns:p14="http://schemas.microsoft.com/office/powerpoint/2010/main" val="3902993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D6FDA4B4-3B67-41C7-A444-AA6D50351DD9}" type="datetimeFigureOut">
              <a:rPr lang="ru-RU" smtClean="0"/>
              <a:t>15.05.2021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63435FD-CC8A-4FA4-8954-926949E8FCDD}" type="slidenum">
              <a:rPr lang="ru-RU" smtClean="0"/>
              <a:t>‹#›</a:t>
            </a:fld>
            <a:endParaRPr lang="ru-RU"/>
          </a:p>
        </p:txBody>
      </p:sp>
    </p:spTree>
    <p:extLst>
      <p:ext uri="{BB962C8B-B14F-4D97-AF65-F5344CB8AC3E}">
        <p14:creationId xmlns:p14="http://schemas.microsoft.com/office/powerpoint/2010/main" val="451604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D6FDA4B4-3B67-41C7-A444-AA6D50351DD9}" type="datetimeFigureOut">
              <a:rPr lang="ru-RU" smtClean="0"/>
              <a:t>15.05.2021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63435FD-CC8A-4FA4-8954-926949E8FCDD}" type="slidenum">
              <a:rPr lang="ru-RU" smtClean="0"/>
              <a:t>‹#›</a:t>
            </a:fld>
            <a:endParaRPr lang="ru-RU"/>
          </a:p>
        </p:txBody>
      </p:sp>
    </p:spTree>
    <p:extLst>
      <p:ext uri="{BB962C8B-B14F-4D97-AF65-F5344CB8AC3E}">
        <p14:creationId xmlns:p14="http://schemas.microsoft.com/office/powerpoint/2010/main" val="1685708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D6FDA4B4-3B67-41C7-A444-AA6D50351DD9}" type="datetimeFigureOut">
              <a:rPr lang="ru-RU" smtClean="0"/>
              <a:t>15.05.2021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63435FD-CC8A-4FA4-8954-926949E8FCDD}" type="slidenum">
              <a:rPr lang="ru-RU" smtClean="0"/>
              <a:t>‹#›</a:t>
            </a:fld>
            <a:endParaRPr lang="ru-RU"/>
          </a:p>
        </p:txBody>
      </p:sp>
    </p:spTree>
    <p:extLst>
      <p:ext uri="{BB962C8B-B14F-4D97-AF65-F5344CB8AC3E}">
        <p14:creationId xmlns:p14="http://schemas.microsoft.com/office/powerpoint/2010/main" val="3798598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6FDA4B4-3B67-41C7-A444-AA6D50351DD9}" type="datetimeFigureOut">
              <a:rPr lang="ru-RU" smtClean="0"/>
              <a:t>15.05.2021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63435FD-CC8A-4FA4-8954-926949E8FCDD}" type="slidenum">
              <a:rPr lang="ru-RU" smtClean="0"/>
              <a:t>‹#›</a:t>
            </a:fld>
            <a:endParaRPr lang="ru-RU"/>
          </a:p>
        </p:txBody>
      </p:sp>
    </p:spTree>
    <p:extLst>
      <p:ext uri="{BB962C8B-B14F-4D97-AF65-F5344CB8AC3E}">
        <p14:creationId xmlns:p14="http://schemas.microsoft.com/office/powerpoint/2010/main" val="3926628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D6FDA4B4-3B67-41C7-A444-AA6D50351DD9}" type="datetimeFigureOut">
              <a:rPr lang="ru-RU" smtClean="0"/>
              <a:t>15.05.2021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63435FD-CC8A-4FA4-8954-926949E8FCDD}" type="slidenum">
              <a:rPr lang="ru-RU" smtClean="0"/>
              <a:t>‹#›</a:t>
            </a:fld>
            <a:endParaRPr lang="ru-RU"/>
          </a:p>
        </p:txBody>
      </p:sp>
    </p:spTree>
    <p:extLst>
      <p:ext uri="{BB962C8B-B14F-4D97-AF65-F5344CB8AC3E}">
        <p14:creationId xmlns:p14="http://schemas.microsoft.com/office/powerpoint/2010/main" val="1868931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D6FDA4B4-3B67-41C7-A444-AA6D50351DD9}" type="datetimeFigureOut">
              <a:rPr lang="ru-RU" smtClean="0"/>
              <a:t>15.05.2021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63435FD-CC8A-4FA4-8954-926949E8FCDD}" type="slidenum">
              <a:rPr lang="ru-RU" smtClean="0"/>
              <a:t>‹#›</a:t>
            </a:fld>
            <a:endParaRPr lang="ru-RU"/>
          </a:p>
        </p:txBody>
      </p:sp>
    </p:spTree>
    <p:extLst>
      <p:ext uri="{BB962C8B-B14F-4D97-AF65-F5344CB8AC3E}">
        <p14:creationId xmlns:p14="http://schemas.microsoft.com/office/powerpoint/2010/main" val="1777768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FDA4B4-3B67-41C7-A444-AA6D50351DD9}" type="datetimeFigureOut">
              <a:rPr lang="ru-RU" smtClean="0"/>
              <a:t>15.05.2021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3435FD-CC8A-4FA4-8954-926949E8FCDD}" type="slidenum">
              <a:rPr lang="ru-RU" smtClean="0"/>
              <a:t>‹#›</a:t>
            </a:fld>
            <a:endParaRPr lang="ru-RU"/>
          </a:p>
        </p:txBody>
      </p:sp>
    </p:spTree>
    <p:extLst>
      <p:ext uri="{BB962C8B-B14F-4D97-AF65-F5344CB8AC3E}">
        <p14:creationId xmlns:p14="http://schemas.microsoft.com/office/powerpoint/2010/main" val="1349883421"/>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18614" y="245661"/>
            <a:ext cx="11177517" cy="409431"/>
          </a:xfrm>
        </p:spPr>
        <p:txBody>
          <a:bodyPr>
            <a:normAutofit/>
          </a:bodyPr>
          <a:lstStyle/>
          <a:p>
            <a:pPr algn="ctr"/>
            <a:r>
              <a:rPr lang="ru-RU" sz="2000" b="1" dirty="0" smtClean="0">
                <a:latin typeface="Times New Roman" panose="02020603050405020304" pitchFamily="18" charset="0"/>
                <a:cs typeface="Times New Roman" panose="02020603050405020304" pitchFamily="18" charset="0"/>
              </a:rPr>
              <a:t>Западно-</a:t>
            </a:r>
            <a:r>
              <a:rPr lang="ru-RU" sz="2000" b="1" dirty="0">
                <a:latin typeface="Times New Roman" panose="02020603050405020304" pitchFamily="18" charset="0"/>
                <a:cs typeface="Times New Roman" panose="02020603050405020304" pitchFamily="18" charset="0"/>
              </a:rPr>
              <a:t>К</a:t>
            </a:r>
            <a:r>
              <a:rPr lang="ru-RU" sz="2000" b="1" dirty="0" smtClean="0">
                <a:latin typeface="Times New Roman" panose="02020603050405020304" pitchFamily="18" charset="0"/>
                <a:cs typeface="Times New Roman" panose="02020603050405020304" pitchFamily="18" charset="0"/>
              </a:rPr>
              <a:t>азахстанский аграрно-технический университет имени Жангир хана </a:t>
            </a:r>
            <a:endParaRPr lang="ru-RU" sz="20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046747" y="655092"/>
            <a:ext cx="10274969" cy="5950424"/>
          </a:xfrm>
        </p:spPr>
        <p:txBody>
          <a:bodyPr>
            <a:normAutofit/>
          </a:bodyPr>
          <a:lstStyle/>
          <a:p>
            <a:pPr algn="l"/>
            <a:endParaRPr lang="ru-RU" sz="2000" dirty="0" smtClean="0">
              <a:latin typeface="Times New Roman" panose="02020603050405020304" pitchFamily="18" charset="0"/>
              <a:cs typeface="Times New Roman" panose="02020603050405020304" pitchFamily="18" charset="0"/>
            </a:endParaRPr>
          </a:p>
          <a:p>
            <a:pPr algn="l"/>
            <a:endParaRPr lang="ru-RU" sz="2000" dirty="0" smtClean="0">
              <a:latin typeface="Times New Roman" panose="02020603050405020304" pitchFamily="18" charset="0"/>
              <a:cs typeface="Times New Roman" panose="02020603050405020304" pitchFamily="18" charset="0"/>
            </a:endParaRPr>
          </a:p>
          <a:p>
            <a:r>
              <a:rPr lang="ru-RU" sz="4000" b="1" dirty="0" smtClean="0">
                <a:latin typeface="Times New Roman" panose="02020603050405020304" pitchFamily="18" charset="0"/>
                <a:cs typeface="Times New Roman" panose="02020603050405020304" pitchFamily="18" charset="0"/>
              </a:rPr>
              <a:t>Д О К Л А Д</a:t>
            </a:r>
            <a:endParaRPr lang="ru-RU" sz="4000" b="1"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н</a:t>
            </a:r>
            <a:r>
              <a:rPr lang="ru-RU" dirty="0" smtClean="0">
                <a:latin typeface="Times New Roman" panose="02020603050405020304" pitchFamily="18" charset="0"/>
                <a:cs typeface="Times New Roman" panose="02020603050405020304" pitchFamily="18" charset="0"/>
              </a:rPr>
              <a:t>а т</a:t>
            </a:r>
            <a:r>
              <a:rPr lang="ru-RU" dirty="0" smtClean="0">
                <a:latin typeface="Times New Roman" panose="02020603050405020304" pitchFamily="18" charset="0"/>
                <a:cs typeface="Times New Roman" panose="02020603050405020304" pitchFamily="18" charset="0"/>
              </a:rPr>
              <a:t>ему: </a:t>
            </a:r>
          </a:p>
          <a:p>
            <a:r>
              <a:rPr lang="ru-RU" dirty="0" smtClean="0">
                <a:latin typeface="Times New Roman" panose="02020603050405020304" pitchFamily="18" charset="0"/>
                <a:cs typeface="Times New Roman" panose="02020603050405020304" pitchFamily="18" charset="0"/>
              </a:rPr>
              <a:t>«</a:t>
            </a:r>
            <a:r>
              <a:rPr lang="kk-KZ" b="1" dirty="0" smtClean="0">
                <a:latin typeface="Times New Roman" panose="02020603050405020304" pitchFamily="18" charset="0"/>
                <a:cs typeface="Times New Roman" panose="02020603050405020304" pitchFamily="18" charset="0"/>
              </a:rPr>
              <a:t>Изучение </a:t>
            </a:r>
            <a:r>
              <a:rPr lang="kk-KZ" b="1" dirty="0">
                <a:latin typeface="Times New Roman" panose="02020603050405020304" pitchFamily="18" charset="0"/>
                <a:cs typeface="Times New Roman" panose="02020603050405020304" pitchFamily="18" charset="0"/>
              </a:rPr>
              <a:t>ингибирующих свойств многокомпонентных систем в агрессивных средах в присутствии поверхностно-активных </a:t>
            </a:r>
            <a:r>
              <a:rPr lang="kk-KZ" b="1" dirty="0" smtClean="0">
                <a:latin typeface="Times New Roman" panose="02020603050405020304" pitchFamily="18" charset="0"/>
                <a:cs typeface="Times New Roman" panose="02020603050405020304" pitchFamily="18" charset="0"/>
              </a:rPr>
              <a:t>веществ</a:t>
            </a:r>
            <a:r>
              <a:rPr lang="ru-RU" dirty="0">
                <a:latin typeface="Times New Roman" panose="02020603050405020304" pitchFamily="18" charset="0"/>
                <a:cs typeface="Times New Roman" panose="02020603050405020304" pitchFamily="18" charset="0"/>
              </a:rPr>
              <a:t>»</a:t>
            </a:r>
            <a:endParaRPr lang="ru-RU" b="1" dirty="0">
              <a:latin typeface="Times New Roman" panose="02020603050405020304" pitchFamily="18" charset="0"/>
              <a:cs typeface="Times New Roman" panose="02020603050405020304" pitchFamily="18" charset="0"/>
            </a:endParaRPr>
          </a:p>
          <a:p>
            <a:endParaRPr lang="ru-RU" sz="1600" b="1" dirty="0">
              <a:latin typeface="Times New Roman" panose="02020603050405020304" pitchFamily="18" charset="0"/>
              <a:cs typeface="Times New Roman" panose="02020603050405020304" pitchFamily="18" charset="0"/>
            </a:endParaRPr>
          </a:p>
          <a:p>
            <a:endParaRPr lang="ru-RU" sz="1600" b="1" dirty="0">
              <a:latin typeface="Times New Roman" panose="02020603050405020304" pitchFamily="18" charset="0"/>
              <a:cs typeface="Times New Roman" panose="02020603050405020304" pitchFamily="18" charset="0"/>
            </a:endParaRPr>
          </a:p>
          <a:p>
            <a:pPr algn="r"/>
            <a:r>
              <a:rPr lang="ru-RU" sz="1600" b="1" dirty="0" smtClean="0">
                <a:latin typeface="Times New Roman" panose="02020603050405020304" pitchFamily="18" charset="0"/>
                <a:cs typeface="Times New Roman" panose="02020603050405020304" pitchFamily="18" charset="0"/>
              </a:rPr>
              <a:t>                                                                                   </a:t>
            </a:r>
            <a:r>
              <a:rPr lang="ru-RU" sz="1800" b="1" dirty="0" smtClean="0">
                <a:latin typeface="Times New Roman" panose="02020603050405020304" pitchFamily="18" charset="0"/>
                <a:cs typeface="Times New Roman" panose="02020603050405020304" pitchFamily="18" charset="0"/>
              </a:rPr>
              <a:t>Докладчики:                  </a:t>
            </a:r>
            <a:r>
              <a:rPr lang="ru-RU" sz="1800" b="1" dirty="0">
                <a:latin typeface="Times New Roman" panose="02020603050405020304" pitchFamily="18" charset="0"/>
                <a:cs typeface="Times New Roman" panose="02020603050405020304" pitchFamily="18" charset="0"/>
              </a:rPr>
              <a:t>А.Б. </a:t>
            </a:r>
            <a:r>
              <a:rPr lang="ru-RU" sz="1800" b="1" dirty="0" err="1">
                <a:latin typeface="Times New Roman" panose="02020603050405020304" pitchFamily="18" charset="0"/>
                <a:cs typeface="Times New Roman" panose="02020603050405020304" pitchFamily="18" charset="0"/>
              </a:rPr>
              <a:t>Ниязбекова</a:t>
            </a:r>
            <a:r>
              <a:rPr lang="ru-RU" sz="1800" b="1" dirty="0">
                <a:latin typeface="Times New Roman" panose="02020603050405020304" pitchFamily="18" charset="0"/>
                <a:cs typeface="Times New Roman" panose="02020603050405020304" pitchFamily="18" charset="0"/>
              </a:rPr>
              <a:t>, </a:t>
            </a:r>
            <a:endParaRPr lang="ru-RU" sz="1800" b="1" dirty="0" smtClean="0">
              <a:latin typeface="Times New Roman" panose="02020603050405020304" pitchFamily="18" charset="0"/>
              <a:cs typeface="Times New Roman" panose="02020603050405020304" pitchFamily="18" charset="0"/>
            </a:endParaRPr>
          </a:p>
          <a:p>
            <a:pPr algn="r"/>
            <a:r>
              <a:rPr lang="ru-RU" sz="1800" b="1" dirty="0" smtClean="0">
                <a:latin typeface="Times New Roman" panose="02020603050405020304" pitchFamily="18" charset="0"/>
                <a:cs typeface="Times New Roman" panose="02020603050405020304" pitchFamily="18" charset="0"/>
              </a:rPr>
              <a:t>М.Ж</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Алмагамбетова</a:t>
            </a:r>
            <a:r>
              <a:rPr lang="ru-RU" sz="1800" b="1" dirty="0">
                <a:latin typeface="Times New Roman" panose="02020603050405020304" pitchFamily="18" charset="0"/>
                <a:cs typeface="Times New Roman" panose="02020603050405020304" pitchFamily="18" charset="0"/>
              </a:rPr>
              <a:t>, </a:t>
            </a:r>
            <a:endParaRPr lang="ru-RU" sz="1800" b="1" dirty="0" smtClean="0">
              <a:latin typeface="Times New Roman" panose="02020603050405020304" pitchFamily="18" charset="0"/>
              <a:cs typeface="Times New Roman" panose="02020603050405020304" pitchFamily="18" charset="0"/>
            </a:endParaRPr>
          </a:p>
          <a:p>
            <a:pPr algn="r"/>
            <a:r>
              <a:rPr lang="ru-RU" sz="1800" b="1" dirty="0" smtClean="0">
                <a:latin typeface="Times New Roman" panose="02020603050405020304" pitchFamily="18" charset="0"/>
                <a:cs typeface="Times New Roman" panose="02020603050405020304" pitchFamily="18" charset="0"/>
              </a:rPr>
              <a:t>Г.М</a:t>
            </a:r>
            <a:r>
              <a:rPr lang="ru-RU" sz="1800" b="1" dirty="0">
                <a:latin typeface="Times New Roman" panose="02020603050405020304" pitchFamily="18" charset="0"/>
                <a:cs typeface="Times New Roman" panose="02020603050405020304" pitchFamily="18" charset="0"/>
              </a:rPr>
              <a:t>. Губайдуллина</a:t>
            </a:r>
            <a:r>
              <a:rPr lang="ru-RU" sz="1800" b="1" dirty="0" smtClean="0">
                <a:latin typeface="Times New Roman" panose="02020603050405020304" pitchFamily="18" charset="0"/>
                <a:cs typeface="Times New Roman" panose="02020603050405020304" pitchFamily="18" charset="0"/>
              </a:rPr>
              <a:t>                              </a:t>
            </a:r>
            <a:endParaRPr lang="ru-RU" sz="1800" b="1" dirty="0">
              <a:latin typeface="Times New Roman" panose="02020603050405020304" pitchFamily="18" charset="0"/>
              <a:cs typeface="Times New Roman" panose="02020603050405020304" pitchFamily="18" charset="0"/>
            </a:endParaRPr>
          </a:p>
          <a:p>
            <a:pPr algn="ctr"/>
            <a:endParaRPr lang="ru-RU" sz="1600" b="1" dirty="0" smtClean="0">
              <a:latin typeface="Times New Roman" panose="02020603050405020304" pitchFamily="18" charset="0"/>
              <a:cs typeface="Times New Roman" panose="02020603050405020304" pitchFamily="18" charset="0"/>
            </a:endParaRPr>
          </a:p>
          <a:p>
            <a:pPr algn="ctr"/>
            <a:endParaRPr lang="ru-RU" sz="1600" b="1" dirty="0" smtClean="0">
              <a:latin typeface="Times New Roman" panose="02020603050405020304" pitchFamily="18" charset="0"/>
              <a:cs typeface="Times New Roman" panose="02020603050405020304" pitchFamily="18" charset="0"/>
            </a:endParaRPr>
          </a:p>
          <a:p>
            <a:pPr algn="ctr"/>
            <a:r>
              <a:rPr lang="ru-RU" sz="1800" b="1" dirty="0" smtClean="0">
                <a:latin typeface="Times New Roman" panose="02020603050405020304" pitchFamily="18" charset="0"/>
                <a:cs typeface="Times New Roman" panose="02020603050405020304" pitchFamily="18" charset="0"/>
              </a:rPr>
              <a:t>Уральск, </a:t>
            </a:r>
            <a:r>
              <a:rPr lang="ru-RU" sz="1800" b="1" dirty="0" smtClean="0">
                <a:latin typeface="Times New Roman" panose="02020603050405020304" pitchFamily="18" charset="0"/>
                <a:cs typeface="Times New Roman" panose="02020603050405020304" pitchFamily="18" charset="0"/>
              </a:rPr>
              <a:t>2021</a:t>
            </a:r>
            <a:endParaRPr lang="ru-RU"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4182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1696" y="245660"/>
            <a:ext cx="10604310" cy="6291618"/>
          </a:xfrm>
        </p:spPr>
        <p:txBody>
          <a:bodyPr>
            <a:noAutofit/>
          </a:bodyPr>
          <a:lstStyle/>
          <a:p>
            <a:pPr marL="0" indent="540000" algn="just"/>
            <a:r>
              <a:rPr lang="ru-RU" sz="2100" dirty="0" smtClean="0">
                <a:latin typeface="Times New Roman" panose="02020603050405020304" pitchFamily="18" charset="0"/>
                <a:cs typeface="Times New Roman" panose="02020603050405020304" pitchFamily="18" charset="0"/>
              </a:rPr>
              <a:t>При </a:t>
            </a:r>
            <a:r>
              <a:rPr lang="ru-RU" sz="2100" dirty="0">
                <a:latin typeface="Times New Roman" panose="02020603050405020304" pitchFamily="18" charset="0"/>
                <a:cs typeface="Times New Roman" panose="02020603050405020304" pitchFamily="18" charset="0"/>
              </a:rPr>
              <a:t>добыче и транспортировке нефти из-за наличия в ней воды, сероводорода и углекислого газа, и возникающей вследствие этого коррозии, наносится большой вред нефтепромысловому оборудованию и нефтепроводам. В настоящее время для защиты оборудования от коррозии используются различные неметаллические и металлические покрытия, ингибиторы коррозии и электрохимическая защита.	</a:t>
            </a:r>
          </a:p>
          <a:p>
            <a:pPr marL="0" indent="540000" algn="just"/>
            <a:r>
              <a:rPr lang="ru-RU" sz="2100" dirty="0">
                <a:latin typeface="Times New Roman" panose="02020603050405020304" pitchFamily="18" charset="0"/>
                <a:cs typeface="Times New Roman" panose="02020603050405020304" pitchFamily="18" charset="0"/>
              </a:rPr>
              <a:t>Выбор способа борьбы определяется его эффективностью и экономической целесообразностью. Во многих случаях не удается полностью предохранить от коррозии металлы и металлические конструкции. В таких случаях защита металлов от коррозии осуществляется путем ингибиторной защиты. Более актуальной становится разработка экологически безопасных, малотоксичных ингибиторов, которые соответствуют санитарным нормам. Известно, что наибольший интерес представляют неорганические фосфорсодержащие соединения. Такие соединения очень разнообразны по своей структуре, легко транспортируемы, экономически доступны и легки в переработке и хранении. </a:t>
            </a:r>
            <a:endParaRPr lang="ru-RU" sz="2100" dirty="0" smtClean="0">
              <a:latin typeface="Times New Roman" panose="02020603050405020304" pitchFamily="18" charset="0"/>
              <a:cs typeface="Times New Roman" panose="02020603050405020304" pitchFamily="18" charset="0"/>
            </a:endParaRPr>
          </a:p>
          <a:p>
            <a:pPr marL="0" indent="540000" algn="just"/>
            <a:r>
              <a:rPr lang="ru-RU" sz="2100" dirty="0" smtClean="0">
                <a:latin typeface="Times New Roman" panose="02020603050405020304" pitchFamily="18" charset="0"/>
                <a:cs typeface="Times New Roman" panose="02020603050405020304" pitchFamily="18" charset="0"/>
              </a:rPr>
              <a:t>Современная </a:t>
            </a:r>
            <a:r>
              <a:rPr lang="ru-RU" sz="2100" dirty="0">
                <a:latin typeface="Times New Roman" panose="02020603050405020304" pitchFamily="18" charset="0"/>
                <a:cs typeface="Times New Roman" panose="02020603050405020304" pitchFamily="18" charset="0"/>
              </a:rPr>
              <a:t>классификация ингибиторов включает окислители, ингибиторы комплексообразующего и полимерного типа. Данная классификация свидетельствует о разнообразии действия ингибиторов и возможностей использования достижений различных областей химии для защиты металлов. Поэтому разработка мероприятий, направленных на повышение коррозионной стойкости металлов и изделий из них, является весьма актуальной задачей. </a:t>
            </a:r>
          </a:p>
          <a:p>
            <a:pPr indent="612000" algn="just"/>
            <a:endParaRPr lang="ru-RU" sz="2200" dirty="0"/>
          </a:p>
        </p:txBody>
      </p:sp>
    </p:spTree>
    <p:extLst>
      <p:ext uri="{BB962C8B-B14F-4D97-AF65-F5344CB8AC3E}">
        <p14:creationId xmlns:p14="http://schemas.microsoft.com/office/powerpoint/2010/main" val="7581738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51284" y="545911"/>
            <a:ext cx="9974179" cy="5663820"/>
          </a:xfrm>
        </p:spPr>
        <p:txBody>
          <a:bodyPr>
            <a:normAutofit fontScale="92500" lnSpcReduction="10000"/>
          </a:bodyPr>
          <a:lstStyle/>
          <a:p>
            <a:pPr indent="-900000" algn="just"/>
            <a:r>
              <a:rPr lang="ru-RU" dirty="0">
                <a:solidFill>
                  <a:srgbClr val="FF0000"/>
                </a:solidFill>
                <a:latin typeface="Times New Roman" panose="02020603050405020304" pitchFamily="18" charset="0"/>
                <a:cs typeface="Times New Roman" panose="02020603050405020304" pitchFamily="18" charset="0"/>
              </a:rPr>
              <a:t>Целью</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настоящей работы является </a:t>
            </a:r>
            <a:r>
              <a:rPr lang="ru-RU" dirty="0">
                <a:latin typeface="Times New Roman" panose="02020603050405020304" pitchFamily="18" charset="0"/>
                <a:cs typeface="Times New Roman" panose="02020603050405020304" pitchFamily="18" charset="0"/>
              </a:rPr>
              <a:t>исследование эффективных ингибиторов коррозии комплексного действия в нефтяной </a:t>
            </a:r>
            <a:r>
              <a:rPr lang="ru-RU" dirty="0" smtClean="0">
                <a:latin typeface="Times New Roman" panose="02020603050405020304" pitchFamily="18" charset="0"/>
                <a:cs typeface="Times New Roman" panose="02020603050405020304" pitchFamily="18" charset="0"/>
              </a:rPr>
              <a:t>среде.</a:t>
            </a:r>
          </a:p>
          <a:p>
            <a:pPr indent="-900000" algn="just"/>
            <a:r>
              <a:rPr lang="ru-RU" dirty="0" smtClean="0">
                <a:solidFill>
                  <a:srgbClr val="FF0000"/>
                </a:solidFill>
                <a:latin typeface="Times New Roman" panose="02020603050405020304" pitchFamily="18" charset="0"/>
                <a:cs typeface="Times New Roman" panose="02020603050405020304" pitchFamily="18" charset="0"/>
              </a:rPr>
              <a:t>Объекты исследования</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ортофосфат</a:t>
            </a:r>
            <a:r>
              <a:rPr lang="ru-RU" dirty="0">
                <a:latin typeface="Times New Roman" panose="02020603050405020304" pitchFamily="18" charset="0"/>
                <a:cs typeface="Times New Roman" panose="02020603050405020304" pitchFamily="18" charset="0"/>
              </a:rPr>
              <a:t> натрия Na</a:t>
            </a:r>
            <a:r>
              <a:rPr lang="ru-RU" baseline="-25000" dirty="0">
                <a:latin typeface="Times New Roman" panose="02020603050405020304" pitchFamily="18" charset="0"/>
                <a:cs typeface="Times New Roman" panose="02020603050405020304" pitchFamily="18" charset="0"/>
              </a:rPr>
              <a:t>3</a:t>
            </a:r>
            <a:r>
              <a:rPr lang="ru-RU" dirty="0">
                <a:latin typeface="Times New Roman" panose="02020603050405020304" pitchFamily="18" charset="0"/>
                <a:cs typeface="Times New Roman" panose="02020603050405020304" pitchFamily="18" charset="0"/>
              </a:rPr>
              <a:t>PO</a:t>
            </a:r>
            <a:r>
              <a:rPr lang="ru-RU" baseline="-25000" dirty="0">
                <a:latin typeface="Times New Roman" panose="02020603050405020304" pitchFamily="18" charset="0"/>
                <a:cs typeface="Times New Roman" panose="02020603050405020304" pitchFamily="18" charset="0"/>
              </a:rPr>
              <a:t>4</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гидрофосфат</a:t>
            </a:r>
            <a:r>
              <a:rPr lang="ru-RU" dirty="0">
                <a:latin typeface="Times New Roman" panose="02020603050405020304" pitchFamily="18" charset="0"/>
                <a:cs typeface="Times New Roman" panose="02020603050405020304" pitchFamily="18" charset="0"/>
              </a:rPr>
              <a:t> натрия Na</a:t>
            </a:r>
            <a:r>
              <a:rPr lang="ru-RU" baseline="-25000" dirty="0">
                <a:latin typeface="Times New Roman" panose="02020603050405020304" pitchFamily="18" charset="0"/>
                <a:cs typeface="Times New Roman" panose="02020603050405020304" pitchFamily="18" charset="0"/>
              </a:rPr>
              <a:t>2</a:t>
            </a:r>
            <a:r>
              <a:rPr lang="ru-RU" dirty="0">
                <a:latin typeface="Times New Roman" panose="02020603050405020304" pitchFamily="18" charset="0"/>
                <a:cs typeface="Times New Roman" panose="02020603050405020304" pitchFamily="18" charset="0"/>
              </a:rPr>
              <a:t>HPO</a:t>
            </a:r>
            <a:r>
              <a:rPr lang="ru-RU" baseline="-25000" dirty="0">
                <a:latin typeface="Times New Roman" panose="02020603050405020304" pitchFamily="18" charset="0"/>
                <a:cs typeface="Times New Roman" panose="02020603050405020304" pitchFamily="18" charset="0"/>
              </a:rPr>
              <a:t>4</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дигидрофосфат</a:t>
            </a:r>
            <a:r>
              <a:rPr lang="ru-RU" dirty="0">
                <a:latin typeface="Times New Roman" panose="02020603050405020304" pitchFamily="18" charset="0"/>
                <a:cs typeface="Times New Roman" panose="02020603050405020304" pitchFamily="18" charset="0"/>
              </a:rPr>
              <a:t> натрия NaH</a:t>
            </a:r>
            <a:r>
              <a:rPr lang="ru-RU" baseline="-25000" dirty="0">
                <a:latin typeface="Times New Roman" panose="02020603050405020304" pitchFamily="18" charset="0"/>
                <a:cs typeface="Times New Roman" panose="02020603050405020304" pitchFamily="18" charset="0"/>
              </a:rPr>
              <a:t>2</a:t>
            </a:r>
            <a:r>
              <a:rPr lang="ru-RU" dirty="0">
                <a:latin typeface="Times New Roman" panose="02020603050405020304" pitchFamily="18" charset="0"/>
                <a:cs typeface="Times New Roman" panose="02020603050405020304" pitchFamily="18" charset="0"/>
              </a:rPr>
              <a:t>PO</a:t>
            </a:r>
            <a:r>
              <a:rPr lang="ru-RU" baseline="-25000" dirty="0">
                <a:latin typeface="Times New Roman" panose="02020603050405020304" pitchFamily="18" charset="0"/>
                <a:cs typeface="Times New Roman" panose="02020603050405020304" pitchFamily="18" charset="0"/>
              </a:rPr>
              <a:t>4</a:t>
            </a:r>
            <a:r>
              <a:rPr lang="ru-RU" dirty="0">
                <a:latin typeface="Times New Roman" panose="02020603050405020304" pitchFamily="18" charset="0"/>
                <a:cs typeface="Times New Roman" panose="02020603050405020304" pitchFamily="18" charset="0"/>
              </a:rPr>
              <a:t>. </a:t>
            </a:r>
            <a:r>
              <a:rPr lang="ru-RU" dirty="0">
                <a:solidFill>
                  <a:srgbClr val="FF0000"/>
                </a:solidFill>
                <a:latin typeface="Times New Roman" panose="02020603050405020304" pitchFamily="18" charset="0"/>
                <a:cs typeface="Times New Roman" panose="02020603050405020304" pitchFamily="18" charset="0"/>
              </a:rPr>
              <a:t>В качестве ионов модификаторов </a:t>
            </a:r>
            <a:r>
              <a:rPr lang="ru-RU" dirty="0">
                <a:latin typeface="Times New Roman" panose="02020603050405020304" pitchFamily="18" charset="0"/>
                <a:cs typeface="Times New Roman" panose="02020603050405020304" pitchFamily="18" charset="0"/>
              </a:rPr>
              <a:t>выбраны двухвалентные ионы меди, цинка и никеля. </a:t>
            </a:r>
            <a:r>
              <a:rPr lang="ru-RU" dirty="0">
                <a:solidFill>
                  <a:srgbClr val="FF0000"/>
                </a:solidFill>
                <a:latin typeface="Times New Roman" panose="02020603050405020304" pitchFamily="18" charset="0"/>
                <a:cs typeface="Times New Roman" panose="02020603050405020304" pitchFamily="18" charset="0"/>
              </a:rPr>
              <a:t>В</a:t>
            </a:r>
            <a:r>
              <a:rPr lang="ru-RU" dirty="0">
                <a:latin typeface="Times New Roman" panose="02020603050405020304" pitchFamily="18" charset="0"/>
                <a:cs typeface="Times New Roman" panose="02020603050405020304" pitchFamily="18" charset="0"/>
              </a:rPr>
              <a:t> </a:t>
            </a:r>
            <a:r>
              <a:rPr lang="ru-RU" dirty="0">
                <a:solidFill>
                  <a:srgbClr val="FF0000"/>
                </a:solidFill>
                <a:latin typeface="Times New Roman" panose="02020603050405020304" pitchFamily="18" charset="0"/>
                <a:cs typeface="Times New Roman" panose="02020603050405020304" pitchFamily="18" charset="0"/>
              </a:rPr>
              <a:t>качестве</a:t>
            </a:r>
            <a:r>
              <a:rPr lang="ru-RU" dirty="0">
                <a:latin typeface="Times New Roman" panose="02020603050405020304" pitchFamily="18" charset="0"/>
                <a:cs typeface="Times New Roman" panose="02020603050405020304" pitchFamily="18" charset="0"/>
              </a:rPr>
              <a:t> </a:t>
            </a:r>
            <a:r>
              <a:rPr lang="ru-RU" dirty="0">
                <a:solidFill>
                  <a:srgbClr val="FF0000"/>
                </a:solidFill>
                <a:latin typeface="Times New Roman" panose="02020603050405020304" pitchFamily="18" charset="0"/>
                <a:cs typeface="Times New Roman" panose="02020603050405020304" pitchFamily="18" charset="0"/>
              </a:rPr>
              <a:t>поверхностно-активного вещества </a:t>
            </a:r>
            <a:r>
              <a:rPr lang="ru-RU" dirty="0">
                <a:latin typeface="Times New Roman" panose="02020603050405020304" pitchFamily="18" charset="0"/>
                <a:cs typeface="Times New Roman" panose="02020603050405020304" pitchFamily="18" charset="0"/>
              </a:rPr>
              <a:t>использовали </a:t>
            </a:r>
            <a:r>
              <a:rPr lang="ru-RU" dirty="0" err="1">
                <a:latin typeface="Times New Roman" panose="02020603050405020304" pitchFamily="18" charset="0"/>
                <a:cs typeface="Times New Roman" panose="02020603050405020304" pitchFamily="18" charset="0"/>
              </a:rPr>
              <a:t>додецилсульфат</a:t>
            </a:r>
            <a:r>
              <a:rPr lang="ru-RU" dirty="0">
                <a:latin typeface="Times New Roman" panose="02020603050405020304" pitchFamily="18" charset="0"/>
                <a:cs typeface="Times New Roman" panose="02020603050405020304" pitchFamily="18" charset="0"/>
              </a:rPr>
              <a:t> натрия. Оценка эффективности ингибирующего действия индивидуальных веществ и смешанных композиций производилась при соотношении реагентов в смеси: 1:1, 1:2, 1:3, и 3:1 методом изомолярных серии</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pPr indent="-900000" algn="just"/>
            <a:r>
              <a:rPr lang="ru-RU" dirty="0" smtClean="0">
                <a:solidFill>
                  <a:srgbClr val="FF0000"/>
                </a:solidFill>
                <a:latin typeface="Times New Roman" panose="02020603050405020304" pitchFamily="18" charset="0"/>
                <a:cs typeface="Times New Roman" panose="02020603050405020304" pitchFamily="18" charset="0"/>
              </a:rPr>
              <a:t>Методика </a:t>
            </a:r>
            <a:r>
              <a:rPr lang="ru-RU" dirty="0">
                <a:solidFill>
                  <a:srgbClr val="FF0000"/>
                </a:solidFill>
                <a:latin typeface="Times New Roman" panose="02020603050405020304" pitchFamily="18" charset="0"/>
                <a:cs typeface="Times New Roman" panose="02020603050405020304" pitchFamily="18" charset="0"/>
              </a:rPr>
              <a:t>коррозионных испытаний </a:t>
            </a:r>
            <a:r>
              <a:rPr lang="ru-RU" dirty="0">
                <a:latin typeface="Times New Roman" panose="02020603050405020304" pitchFamily="18" charset="0"/>
                <a:cs typeface="Times New Roman" panose="02020603050405020304" pitchFamily="18" charset="0"/>
              </a:rPr>
              <a:t>была </a:t>
            </a:r>
            <a:r>
              <a:rPr lang="ru-RU" dirty="0" smtClean="0">
                <a:latin typeface="Times New Roman" panose="02020603050405020304" pitchFamily="18" charset="0"/>
                <a:cs typeface="Times New Roman" panose="02020603050405020304" pitchFamily="18" charset="0"/>
              </a:rPr>
              <a:t>общепринятой. </a:t>
            </a:r>
            <a:r>
              <a:rPr lang="ru-RU" dirty="0">
                <a:latin typeface="Times New Roman" panose="02020603050405020304" pitchFamily="18" charset="0"/>
                <a:cs typeface="Times New Roman" panose="02020603050405020304" pitchFamily="18" charset="0"/>
              </a:rPr>
              <a:t>Использовали прямоугольные стальные пластины размером 30×20×3 мм. Продолжительность опытов - 24-480 часов. Скорость коррозии оценивали по потерям массы образцов через 24, 48, 72, 96, 120, 240 часов.</a:t>
            </a:r>
            <a:endParaRPr lang="ru-RU" dirty="0">
              <a:latin typeface="Times New Roman" panose="02020603050405020304" pitchFamily="18" charset="0"/>
              <a:cs typeface="Times New Roman" panose="02020603050405020304" pitchFamily="18" charset="0"/>
            </a:endParaRPr>
          </a:p>
          <a:p>
            <a:pPr indent="-900000" algn="just"/>
            <a:endParaRPr lang="ru-RU" dirty="0">
              <a:latin typeface="Times New Roman" panose="02020603050405020304" pitchFamily="18" charset="0"/>
              <a:cs typeface="Times New Roman" panose="02020603050405020304" pitchFamily="18" charset="0"/>
            </a:endParaRPr>
          </a:p>
          <a:p>
            <a:pPr indent="612000" algn="just"/>
            <a:endParaRPr lang="ru-RU" dirty="0"/>
          </a:p>
        </p:txBody>
      </p:sp>
    </p:spTree>
    <p:extLst>
      <p:ext uri="{BB962C8B-B14F-4D97-AF65-F5344CB8AC3E}">
        <p14:creationId xmlns:p14="http://schemas.microsoft.com/office/powerpoint/2010/main" val="6939967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1163424"/>
          </a:xfrm>
        </p:spPr>
        <p:txBody>
          <a:bodyPr>
            <a:noAutofit/>
          </a:bodyPr>
          <a:lstStyle/>
          <a:p>
            <a:pPr algn="ctr"/>
            <a:r>
              <a:rPr lang="ru-RU" sz="2800" b="1" dirty="0">
                <a:latin typeface="Times New Roman" panose="02020603050405020304" pitchFamily="18" charset="0"/>
                <a:cs typeface="Times New Roman" panose="02020603050405020304" pitchFamily="18" charset="0"/>
              </a:rPr>
              <a:t>Зависимость изменения концентрации иона модификатора никеля, железа, фосфата от времени </a:t>
            </a:r>
            <a:r>
              <a:rPr lang="ru-RU" sz="2800" b="1" dirty="0" smtClean="0">
                <a:latin typeface="Times New Roman" panose="02020603050405020304" pitchFamily="18" charset="0"/>
                <a:cs typeface="Times New Roman" panose="02020603050405020304" pitchFamily="18" charset="0"/>
              </a:rPr>
              <a:t/>
            </a:r>
            <a:br>
              <a:rPr lang="ru-RU" sz="2800" b="1" dirty="0" smtClean="0">
                <a:latin typeface="Times New Roman" panose="02020603050405020304" pitchFamily="18" charset="0"/>
                <a:cs typeface="Times New Roman" panose="02020603050405020304" pitchFamily="18" charset="0"/>
              </a:rPr>
            </a:br>
            <a:r>
              <a:rPr lang="ru-RU" sz="2800" b="1" dirty="0" smtClean="0">
                <a:latin typeface="Times New Roman" panose="02020603050405020304" pitchFamily="18" charset="0"/>
                <a:cs typeface="Times New Roman" panose="02020603050405020304" pitchFamily="18" charset="0"/>
              </a:rPr>
              <a:t>для </a:t>
            </a:r>
            <a:r>
              <a:rPr lang="ru-RU" sz="2800" b="1" dirty="0" err="1">
                <a:latin typeface="Times New Roman" panose="02020603050405020304" pitchFamily="18" charset="0"/>
                <a:cs typeface="Times New Roman" panose="02020603050405020304" pitchFamily="18" charset="0"/>
              </a:rPr>
              <a:t>дигидрофосфата</a:t>
            </a:r>
            <a:r>
              <a:rPr lang="ru-RU" sz="2800" b="1" dirty="0">
                <a:latin typeface="Times New Roman" panose="02020603050405020304" pitchFamily="18" charset="0"/>
                <a:cs typeface="Times New Roman" panose="02020603050405020304" pitchFamily="18" charset="0"/>
              </a:rPr>
              <a:t> натрия</a:t>
            </a:r>
            <a:endParaRPr lang="ru-RU" sz="1800" b="1" dirty="0">
              <a:latin typeface="Times New Roman" panose="02020603050405020304" pitchFamily="18" charset="0"/>
              <a:cs typeface="Times New Roman" panose="02020603050405020304" pitchFamily="18" charset="0"/>
            </a:endParaRPr>
          </a:p>
        </p:txBody>
      </p:sp>
      <p:graphicFrame>
        <p:nvGraphicFramePr>
          <p:cNvPr id="4" name="Диаграмма 3"/>
          <p:cNvGraphicFramePr/>
          <p:nvPr>
            <p:extLst>
              <p:ext uri="{D42A27DB-BD31-4B8C-83A1-F6EECF244321}">
                <p14:modId xmlns:p14="http://schemas.microsoft.com/office/powerpoint/2010/main" val="4063635677"/>
              </p:ext>
            </p:extLst>
          </p:nvPr>
        </p:nvGraphicFramePr>
        <p:xfrm>
          <a:off x="1105468" y="1528550"/>
          <a:ext cx="9853684" cy="480401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83610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b="1" dirty="0">
                <a:latin typeface="Times New Roman" panose="02020603050405020304" pitchFamily="18" charset="0"/>
                <a:cs typeface="Times New Roman" panose="02020603050405020304" pitchFamily="18" charset="0"/>
              </a:rPr>
              <a:t>Зависимость скорости коррозии от природы фосфата при различном соотношении</a:t>
            </a:r>
            <a:endParaRPr lang="ru-RU" sz="2800" b="1" dirty="0">
              <a:latin typeface="Times New Roman" panose="02020603050405020304" pitchFamily="18" charset="0"/>
              <a:cs typeface="Times New Roman" panose="02020603050405020304" pitchFamily="18" charset="0"/>
            </a:endParaRPr>
          </a:p>
        </p:txBody>
      </p:sp>
      <p:graphicFrame>
        <p:nvGraphicFramePr>
          <p:cNvPr id="4" name="Диаграмма 3"/>
          <p:cNvGraphicFramePr/>
          <p:nvPr>
            <p:extLst>
              <p:ext uri="{D42A27DB-BD31-4B8C-83A1-F6EECF244321}">
                <p14:modId xmlns:p14="http://schemas.microsoft.com/office/powerpoint/2010/main" val="703113429"/>
              </p:ext>
            </p:extLst>
          </p:nvPr>
        </p:nvGraphicFramePr>
        <p:xfrm>
          <a:off x="1269242" y="1555845"/>
          <a:ext cx="9908274" cy="485860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93812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14448" y="586797"/>
            <a:ext cx="5375769" cy="1491385"/>
          </a:xfrm>
        </p:spPr>
        <p:txBody>
          <a:bodyPr>
            <a:normAutofit/>
          </a:bodyPr>
          <a:lstStyle/>
          <a:p>
            <a:pPr algn="ctr"/>
            <a:r>
              <a:rPr lang="ru-RU" sz="2400" b="1" dirty="0">
                <a:latin typeface="Times New Roman" panose="02020603050405020304" pitchFamily="18" charset="0"/>
                <a:cs typeface="Times New Roman" panose="02020603050405020304" pitchFamily="18" charset="0"/>
              </a:rPr>
              <a:t>Спектральная шкала элементов для коррозионного отложения композиции </a:t>
            </a:r>
            <a:r>
              <a:rPr lang="en-US" sz="2400" b="1" dirty="0" err="1">
                <a:latin typeface="Times New Roman" panose="02020603050405020304" pitchFamily="18" charset="0"/>
                <a:cs typeface="Times New Roman" panose="02020603050405020304" pitchFamily="18" charset="0"/>
              </a:rPr>
              <a:t>NaH</a:t>
            </a:r>
            <a:r>
              <a:rPr lang="ru-RU" sz="2400" b="1" baseline="-25000" dirty="0">
                <a:latin typeface="Times New Roman" panose="02020603050405020304" pitchFamily="18" charset="0"/>
                <a:cs typeface="Times New Roman" panose="02020603050405020304" pitchFamily="18" charset="0"/>
              </a:rPr>
              <a:t>2</a:t>
            </a:r>
            <a:r>
              <a:rPr lang="en-US" sz="2400" b="1" dirty="0">
                <a:latin typeface="Times New Roman" panose="02020603050405020304" pitchFamily="18" charset="0"/>
                <a:cs typeface="Times New Roman" panose="02020603050405020304" pitchFamily="18" charset="0"/>
              </a:rPr>
              <a:t>PO</a:t>
            </a:r>
            <a:r>
              <a:rPr lang="ru-RU" sz="2400" b="1" baseline="-25000" dirty="0">
                <a:latin typeface="Times New Roman" panose="02020603050405020304" pitchFamily="18" charset="0"/>
                <a:cs typeface="Times New Roman" panose="02020603050405020304" pitchFamily="18" charset="0"/>
              </a:rPr>
              <a:t>4</a:t>
            </a:r>
            <a:r>
              <a:rPr lang="ru-RU" sz="2400" b="1" dirty="0">
                <a:latin typeface="Times New Roman" panose="02020603050405020304" pitchFamily="18" charset="0"/>
                <a:cs typeface="Times New Roman" panose="02020603050405020304" pitchFamily="18" charset="0"/>
              </a:rPr>
              <a:t>*</a:t>
            </a:r>
            <a:r>
              <a:rPr lang="en-US" sz="2400" b="1" dirty="0">
                <a:latin typeface="Times New Roman" panose="02020603050405020304" pitchFamily="18" charset="0"/>
                <a:cs typeface="Times New Roman" panose="02020603050405020304" pitchFamily="18" charset="0"/>
              </a:rPr>
              <a:t>Ni</a:t>
            </a:r>
            <a:r>
              <a:rPr lang="ru-RU" sz="2400" b="1" baseline="30000" dirty="0">
                <a:latin typeface="Times New Roman" panose="02020603050405020304" pitchFamily="18" charset="0"/>
                <a:cs typeface="Times New Roman" panose="02020603050405020304" pitchFamily="18" charset="0"/>
              </a:rPr>
              <a:t>2+</a:t>
            </a:r>
            <a:r>
              <a:rPr lang="ru-RU" sz="2400" b="1" baseline="-250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в соотношении 3:1</a:t>
            </a:r>
            <a:endParaRPr lang="ru-RU" sz="1800" b="1" dirty="0">
              <a:latin typeface="Times New Roman" panose="02020603050405020304" pitchFamily="18" charset="0"/>
              <a:cs typeface="Times New Roman" panose="02020603050405020304" pitchFamily="18" charset="0"/>
            </a:endParaRPr>
          </a:p>
        </p:txBody>
      </p:sp>
      <p:sp>
        <p:nvSpPr>
          <p:cNvPr id="5" name="Заголовок 1"/>
          <p:cNvSpPr txBox="1">
            <a:spLocks/>
          </p:cNvSpPr>
          <p:nvPr/>
        </p:nvSpPr>
        <p:spPr>
          <a:xfrm>
            <a:off x="761999" y="586796"/>
            <a:ext cx="5334001" cy="107823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ru-RU" sz="2400" b="1" dirty="0">
                <a:latin typeface="Times New Roman" panose="02020603050405020304" pitchFamily="18" charset="0"/>
                <a:cs typeface="Times New Roman" panose="02020603050405020304" pitchFamily="18" charset="0"/>
              </a:rPr>
              <a:t>Анализ коррозионного отложения </a:t>
            </a:r>
            <a:r>
              <a:rPr lang="ru-RU" sz="2400" b="1" dirty="0" err="1">
                <a:latin typeface="Times New Roman" panose="02020603050405020304" pitchFamily="18" charset="0"/>
                <a:cs typeface="Times New Roman" panose="02020603050405020304" pitchFamily="18" charset="0"/>
              </a:rPr>
              <a:t>дигидрофосфата</a:t>
            </a:r>
            <a:r>
              <a:rPr lang="ru-RU" sz="2400" b="1" dirty="0">
                <a:latin typeface="Times New Roman" panose="02020603050405020304" pitchFamily="18" charset="0"/>
                <a:cs typeface="Times New Roman" panose="02020603050405020304" pitchFamily="18" charset="0"/>
              </a:rPr>
              <a:t> натрия NaH</a:t>
            </a:r>
            <a:r>
              <a:rPr lang="ru-RU" sz="2400" b="1" baseline="-25000" dirty="0">
                <a:latin typeface="Times New Roman" panose="02020603050405020304" pitchFamily="18" charset="0"/>
                <a:cs typeface="Times New Roman" panose="02020603050405020304" pitchFamily="18" charset="0"/>
              </a:rPr>
              <a:t>2</a:t>
            </a:r>
            <a:r>
              <a:rPr lang="en-US" sz="2400" b="1" dirty="0">
                <a:latin typeface="Times New Roman" panose="02020603050405020304" pitchFamily="18" charset="0"/>
                <a:cs typeface="Times New Roman" panose="02020603050405020304" pitchFamily="18" charset="0"/>
              </a:rPr>
              <a:t>PO</a:t>
            </a:r>
            <a:r>
              <a:rPr lang="ru-RU" sz="2400" b="1" baseline="-25000" dirty="0">
                <a:latin typeface="Times New Roman" panose="02020603050405020304" pitchFamily="18" charset="0"/>
                <a:cs typeface="Times New Roman" panose="02020603050405020304" pitchFamily="18" charset="0"/>
              </a:rPr>
              <a:t>4</a:t>
            </a:r>
            <a:endParaRPr lang="ru-RU" sz="2200" b="1" dirty="0">
              <a:solidFill>
                <a:srgbClr val="FF0000"/>
              </a:solidFill>
              <a:latin typeface="Times New Roman" panose="02020603050405020304" pitchFamily="18" charset="0"/>
              <a:cs typeface="Times New Roman" panose="02020603050405020304" pitchFamily="18" charset="0"/>
            </a:endParaRPr>
          </a:p>
        </p:txBody>
      </p:sp>
      <p:pic>
        <p:nvPicPr>
          <p:cNvPr id="7" name="Рисунок 6"/>
          <p:cNvPicPr/>
          <p:nvPr/>
        </p:nvPicPr>
        <p:blipFill rotWithShape="1">
          <a:blip r:embed="rId2">
            <a:extLst>
              <a:ext uri="{28A0092B-C50C-407E-A947-70E740481C1C}">
                <a14:useLocalDpi xmlns:a14="http://schemas.microsoft.com/office/drawing/2010/main" val="0"/>
              </a:ext>
            </a:extLst>
          </a:blip>
          <a:srcRect l="640" t="3390" b="3517"/>
          <a:stretch/>
        </p:blipFill>
        <p:spPr bwMode="auto">
          <a:xfrm>
            <a:off x="293081" y="2230580"/>
            <a:ext cx="5913755" cy="3713021"/>
          </a:xfrm>
          <a:prstGeom prst="rect">
            <a:avLst/>
          </a:prstGeom>
          <a:noFill/>
          <a:ln>
            <a:noFill/>
          </a:ln>
          <a:extLst>
            <a:ext uri="{53640926-AAD7-44D8-BBD7-CCE9431645EC}">
              <a14:shadowObscured xmlns:a14="http://schemas.microsoft.com/office/drawing/2010/main"/>
            </a:ext>
          </a:extLst>
        </p:spPr>
      </p:pic>
      <p:pic>
        <p:nvPicPr>
          <p:cNvPr id="8" name="Рисунок 7"/>
          <p:cNvPicPr/>
          <p:nvPr/>
        </p:nvPicPr>
        <p:blipFill rotWithShape="1">
          <a:blip r:embed="rId3">
            <a:extLst>
              <a:ext uri="{28A0092B-C50C-407E-A947-70E740481C1C}">
                <a14:useLocalDpi xmlns:a14="http://schemas.microsoft.com/office/drawing/2010/main" val="0"/>
              </a:ext>
            </a:extLst>
          </a:blip>
          <a:srcRect r="11707" b="7785"/>
          <a:stretch/>
        </p:blipFill>
        <p:spPr bwMode="auto">
          <a:xfrm>
            <a:off x="6206835" y="2230581"/>
            <a:ext cx="5583381" cy="3713019"/>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17531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0501" y="346363"/>
            <a:ext cx="11136574" cy="6354687"/>
          </a:xfrm>
        </p:spPr>
        <p:txBody>
          <a:bodyPr>
            <a:normAutofit fontScale="92500" lnSpcReduction="10000"/>
          </a:bodyPr>
          <a:lstStyle/>
          <a:p>
            <a:pPr algn="ctr"/>
            <a:r>
              <a:rPr lang="ru-RU" sz="3000" b="1" dirty="0" smtClean="0">
                <a:latin typeface="Times New Roman" panose="02020603050405020304" pitchFamily="18" charset="0"/>
                <a:cs typeface="Times New Roman" panose="02020603050405020304" pitchFamily="18" charset="0"/>
              </a:rPr>
              <a:t>Выводы</a:t>
            </a:r>
            <a:endParaRPr lang="ru-RU" sz="3000" dirty="0"/>
          </a:p>
          <a:p>
            <a:pPr marL="0" indent="540000" algn="just"/>
            <a:r>
              <a:rPr lang="ru-RU" sz="1800" dirty="0">
                <a:latin typeface="Times New Roman" panose="02020603050405020304" pitchFamily="18" charset="0"/>
                <a:cs typeface="Times New Roman" panose="02020603050405020304" pitchFamily="18" charset="0"/>
              </a:rPr>
              <a:t>На основании проведенных исследований можно сделать следующие выводы:</a:t>
            </a:r>
          </a:p>
          <a:p>
            <a:pPr marL="0" indent="540000" algn="just"/>
            <a:r>
              <a:rPr lang="ru-RU" sz="1800" dirty="0">
                <a:latin typeface="Times New Roman" panose="02020603050405020304" pitchFamily="18" charset="0"/>
                <a:cs typeface="Times New Roman" panose="02020603050405020304" pitchFamily="18" charset="0"/>
              </a:rPr>
              <a:t>1. Выявлен ряд, демонстрирующий увеличении тенденции систем к образованию устойчивых фосфатных соединений </a:t>
            </a:r>
            <a:r>
              <a:rPr lang="en-US" sz="1800" dirty="0">
                <a:latin typeface="Times New Roman" panose="02020603050405020304" pitchFamily="18" charset="0"/>
                <a:cs typeface="Times New Roman" panose="02020603050405020304" pitchFamily="18" charset="0"/>
              </a:rPr>
              <a:t>Zn</a:t>
            </a:r>
            <a:r>
              <a:rPr lang="ru-RU" sz="1800" baseline="30000" dirty="0">
                <a:latin typeface="Times New Roman" panose="02020603050405020304" pitchFamily="18" charset="0"/>
                <a:cs typeface="Times New Roman" panose="02020603050405020304" pitchFamily="18" charset="0"/>
              </a:rPr>
              <a:t>2+</a:t>
            </a:r>
            <a:r>
              <a:rPr lang="ru-RU" sz="1800" dirty="0">
                <a:latin typeface="Times New Roman" panose="02020603050405020304" pitchFamily="18" charset="0"/>
                <a:cs typeface="Times New Roman" panose="02020603050405020304" pitchFamily="18" charset="0"/>
              </a:rPr>
              <a:t> &lt;Cu</a:t>
            </a:r>
            <a:r>
              <a:rPr lang="ru-RU" sz="1800" baseline="30000" dirty="0">
                <a:latin typeface="Times New Roman" panose="02020603050405020304" pitchFamily="18" charset="0"/>
                <a:cs typeface="Times New Roman" panose="02020603050405020304" pitchFamily="18" charset="0"/>
              </a:rPr>
              <a:t>2+</a:t>
            </a:r>
            <a:r>
              <a:rPr lang="ru-RU" sz="1800" dirty="0">
                <a:latin typeface="Times New Roman" panose="02020603050405020304" pitchFamily="18" charset="0"/>
                <a:cs typeface="Times New Roman" panose="02020603050405020304" pitchFamily="18" charset="0"/>
              </a:rPr>
              <a:t> &lt;</a:t>
            </a:r>
            <a:r>
              <a:rPr lang="en-US" sz="1800" dirty="0">
                <a:latin typeface="Times New Roman" panose="02020603050405020304" pitchFamily="18" charset="0"/>
                <a:cs typeface="Times New Roman" panose="02020603050405020304" pitchFamily="18" charset="0"/>
              </a:rPr>
              <a:t>Ni</a:t>
            </a:r>
            <a:r>
              <a:rPr lang="ru-RU" sz="1800" baseline="30000" dirty="0">
                <a:latin typeface="Times New Roman" panose="02020603050405020304" pitchFamily="18" charset="0"/>
                <a:cs typeface="Times New Roman" panose="02020603050405020304" pitchFamily="18" charset="0"/>
              </a:rPr>
              <a:t>2+</a:t>
            </a:r>
            <a:r>
              <a:rPr lang="ru-RU" sz="1800" dirty="0">
                <a:latin typeface="Times New Roman" panose="02020603050405020304" pitchFamily="18" charset="0"/>
                <a:cs typeface="Times New Roman" panose="02020603050405020304" pitchFamily="18" charset="0"/>
              </a:rPr>
              <a:t>.  Наилучшее модифицирующее действие из рассматриваемых ионов </a:t>
            </a:r>
            <a:r>
              <a:rPr lang="en-US" sz="1800" dirty="0">
                <a:latin typeface="Times New Roman" panose="02020603050405020304" pitchFamily="18" charset="0"/>
                <a:cs typeface="Times New Roman" panose="02020603050405020304" pitchFamily="18" charset="0"/>
              </a:rPr>
              <a:t>d</a:t>
            </a:r>
            <a:r>
              <a:rPr lang="ru-RU" sz="1800" dirty="0">
                <a:latin typeface="Times New Roman" panose="02020603050405020304" pitchFamily="18" charset="0"/>
                <a:cs typeface="Times New Roman" panose="02020603050405020304" pitchFamily="18" charset="0"/>
              </a:rPr>
              <a:t> -элементов проявляет ион никеля. Природа ионов модификаторов оказывает влияние на изменение значения рН среды в исследуемых фосфатных системах в кислую сторону. В связи с этим возможно образование </a:t>
            </a:r>
            <a:r>
              <a:rPr lang="ru-RU" sz="1800" dirty="0" err="1">
                <a:latin typeface="Times New Roman" panose="02020603050405020304" pitchFamily="18" charset="0"/>
                <a:cs typeface="Times New Roman" panose="02020603050405020304" pitchFamily="18" charset="0"/>
              </a:rPr>
              <a:t>смешаных</a:t>
            </a:r>
            <a:r>
              <a:rPr lang="ru-RU" sz="1800" dirty="0">
                <a:latin typeface="Times New Roman" panose="02020603050405020304" pitchFamily="18" charset="0"/>
                <a:cs typeface="Times New Roman" panose="02020603050405020304" pitchFamily="18" charset="0"/>
              </a:rPr>
              <a:t> и </a:t>
            </a:r>
            <a:r>
              <a:rPr lang="ru-RU" sz="1800" dirty="0" err="1">
                <a:latin typeface="Times New Roman" panose="02020603050405020304" pitchFamily="18" charset="0"/>
                <a:cs typeface="Times New Roman" panose="02020603050405020304" pitchFamily="18" charset="0"/>
              </a:rPr>
              <a:t>протонированных</a:t>
            </a:r>
            <a:r>
              <a:rPr lang="ru-RU" sz="1800" dirty="0">
                <a:latin typeface="Times New Roman" panose="02020603050405020304" pitchFamily="18" charset="0"/>
                <a:cs typeface="Times New Roman" panose="02020603050405020304" pitchFamily="18" charset="0"/>
              </a:rPr>
              <a:t> комплексных соединений, устойчивость которых подтверждается термодинамическими показателями и кинетическими параметрами;</a:t>
            </a:r>
          </a:p>
          <a:p>
            <a:pPr marL="0" indent="540000" algn="just"/>
            <a:r>
              <a:rPr lang="ru-RU" sz="1800" dirty="0">
                <a:latin typeface="Times New Roman" panose="02020603050405020304" pitchFamily="18" charset="0"/>
                <a:cs typeface="Times New Roman" panose="02020603050405020304" pitchFamily="18" charset="0"/>
              </a:rPr>
              <a:t>- по степени </a:t>
            </a:r>
            <a:r>
              <a:rPr lang="ru-RU" sz="1800" dirty="0" err="1">
                <a:latin typeface="Times New Roman" panose="02020603050405020304" pitchFamily="18" charset="0"/>
                <a:cs typeface="Times New Roman" panose="02020603050405020304" pitchFamily="18" charset="0"/>
              </a:rPr>
              <a:t>замещенности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ортофосфатов</a:t>
            </a:r>
            <a:r>
              <a:rPr lang="ru-RU"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Na</a:t>
            </a:r>
            <a:r>
              <a:rPr lang="ru-RU" sz="1800" baseline="-25000" dirty="0">
                <a:latin typeface="Times New Roman" panose="02020603050405020304" pitchFamily="18" charset="0"/>
                <a:cs typeface="Times New Roman" panose="02020603050405020304" pitchFamily="18" charset="0"/>
              </a:rPr>
              <a:t>3</a:t>
            </a:r>
            <a:r>
              <a:rPr lang="en-US" sz="1800" dirty="0">
                <a:latin typeface="Times New Roman" panose="02020603050405020304" pitchFamily="18" charset="0"/>
                <a:cs typeface="Times New Roman" panose="02020603050405020304" pitchFamily="18" charset="0"/>
              </a:rPr>
              <a:t>PO</a:t>
            </a:r>
            <a:r>
              <a:rPr lang="ru-RU" sz="1800" baseline="-25000" dirty="0">
                <a:latin typeface="Times New Roman" panose="02020603050405020304" pitchFamily="18" charset="0"/>
                <a:cs typeface="Times New Roman" panose="02020603050405020304" pitchFamily="18" charset="0"/>
              </a:rPr>
              <a:t>4</a:t>
            </a:r>
            <a:r>
              <a:rPr lang="ru-RU" sz="1800" dirty="0">
                <a:latin typeface="Times New Roman" panose="02020603050405020304" pitchFamily="18" charset="0"/>
                <a:cs typeface="Times New Roman" panose="02020603050405020304" pitchFamily="18" charset="0"/>
              </a:rPr>
              <a:t>&lt;</a:t>
            </a:r>
            <a:r>
              <a:rPr lang="en-US" sz="1800" dirty="0">
                <a:latin typeface="Times New Roman" panose="02020603050405020304" pitchFamily="18" charset="0"/>
                <a:cs typeface="Times New Roman" panose="02020603050405020304" pitchFamily="18" charset="0"/>
              </a:rPr>
              <a:t>Na</a:t>
            </a:r>
            <a:r>
              <a:rPr lang="ru-RU" sz="1800" baseline="-25000" dirty="0">
                <a:latin typeface="Times New Roman" panose="02020603050405020304" pitchFamily="18" charset="0"/>
                <a:cs typeface="Times New Roman" panose="02020603050405020304" pitchFamily="18" charset="0"/>
              </a:rPr>
              <a:t>2</a:t>
            </a:r>
            <a:r>
              <a:rPr lang="en-US" sz="1800" dirty="0">
                <a:latin typeface="Times New Roman" panose="02020603050405020304" pitchFamily="18" charset="0"/>
                <a:cs typeface="Times New Roman" panose="02020603050405020304" pitchFamily="18" charset="0"/>
              </a:rPr>
              <a:t>HPO</a:t>
            </a:r>
            <a:r>
              <a:rPr lang="ru-RU" sz="1800" baseline="-25000" dirty="0">
                <a:latin typeface="Times New Roman" panose="02020603050405020304" pitchFamily="18" charset="0"/>
                <a:cs typeface="Times New Roman" panose="02020603050405020304" pitchFamily="18" charset="0"/>
              </a:rPr>
              <a:t>4</a:t>
            </a:r>
            <a:r>
              <a:rPr lang="ru-RU" sz="1800" dirty="0">
                <a:latin typeface="Times New Roman" panose="02020603050405020304" pitchFamily="18" charset="0"/>
                <a:cs typeface="Times New Roman" panose="02020603050405020304" pitchFamily="18" charset="0"/>
              </a:rPr>
              <a:t>&lt;NaH</a:t>
            </a:r>
            <a:r>
              <a:rPr lang="ru-RU" sz="1800" baseline="-25000" dirty="0">
                <a:latin typeface="Times New Roman" panose="02020603050405020304" pitchFamily="18" charset="0"/>
                <a:cs typeface="Times New Roman" panose="02020603050405020304" pitchFamily="18" charset="0"/>
              </a:rPr>
              <a:t>2</a:t>
            </a:r>
            <a:r>
              <a:rPr lang="en-US" sz="1800" dirty="0">
                <a:latin typeface="Times New Roman" panose="02020603050405020304" pitchFamily="18" charset="0"/>
                <a:cs typeface="Times New Roman" panose="02020603050405020304" pitchFamily="18" charset="0"/>
              </a:rPr>
              <a:t>PO</a:t>
            </a:r>
            <a:r>
              <a:rPr lang="ru-RU" sz="1800" baseline="-25000" dirty="0">
                <a:latin typeface="Times New Roman" panose="02020603050405020304" pitchFamily="18" charset="0"/>
                <a:cs typeface="Times New Roman" panose="02020603050405020304" pitchFamily="18" charset="0"/>
              </a:rPr>
              <a:t>4</a:t>
            </a:r>
            <a:r>
              <a:rPr lang="ru-RU" sz="1800" dirty="0">
                <a:latin typeface="Times New Roman" panose="02020603050405020304" pitchFamily="18" charset="0"/>
                <a:cs typeface="Times New Roman" panose="02020603050405020304" pitchFamily="18" charset="0"/>
              </a:rPr>
              <a:t> лучшее ингибирующее действие отмечено для </a:t>
            </a:r>
            <a:r>
              <a:rPr lang="ru-RU" sz="1800" dirty="0" err="1">
                <a:latin typeface="Times New Roman" panose="02020603050405020304" pitchFamily="18" charset="0"/>
                <a:cs typeface="Times New Roman" panose="02020603050405020304" pitchFamily="18" charset="0"/>
              </a:rPr>
              <a:t>дигидрофосфата</a:t>
            </a:r>
            <a:r>
              <a:rPr lang="ru-RU" sz="1800" dirty="0">
                <a:latin typeface="Times New Roman" panose="02020603050405020304" pitchFamily="18" charset="0"/>
                <a:cs typeface="Times New Roman" panose="02020603050405020304" pitchFamily="18" charset="0"/>
              </a:rPr>
              <a:t>; </a:t>
            </a:r>
          </a:p>
          <a:p>
            <a:pPr marL="0" indent="540000" algn="just"/>
            <a:r>
              <a:rPr lang="ru-RU" sz="1800" dirty="0">
                <a:latin typeface="Times New Roman" panose="02020603050405020304" pitchFamily="18" charset="0"/>
                <a:cs typeface="Times New Roman" panose="02020603050405020304" pitchFamily="18" charset="0"/>
              </a:rPr>
              <a:t>- из рассматриваемых по структуре </a:t>
            </a:r>
            <a:r>
              <a:rPr lang="en-US" sz="1800" dirty="0">
                <a:latin typeface="Times New Roman" panose="02020603050405020304" pitchFamily="18" charset="0"/>
                <a:cs typeface="Times New Roman" panose="02020603050405020304" pitchFamily="18" charset="0"/>
              </a:rPr>
              <a:t>Na</a:t>
            </a:r>
            <a:r>
              <a:rPr lang="ru-RU" sz="1800" baseline="-25000" dirty="0">
                <a:latin typeface="Times New Roman" panose="02020603050405020304" pitchFamily="18" charset="0"/>
                <a:cs typeface="Times New Roman" panose="02020603050405020304" pitchFamily="18" charset="0"/>
              </a:rPr>
              <a:t>3</a:t>
            </a:r>
            <a:r>
              <a:rPr lang="en-US" sz="1800" dirty="0">
                <a:latin typeface="Times New Roman" panose="02020603050405020304" pitchFamily="18" charset="0"/>
                <a:cs typeface="Times New Roman" panose="02020603050405020304" pitchFamily="18" charset="0"/>
              </a:rPr>
              <a:t>PO</a:t>
            </a:r>
            <a:r>
              <a:rPr lang="ru-RU" sz="1800" baseline="-25000" dirty="0">
                <a:latin typeface="Times New Roman" panose="02020603050405020304" pitchFamily="18" charset="0"/>
                <a:cs typeface="Times New Roman" panose="02020603050405020304" pitchFamily="18" charset="0"/>
              </a:rPr>
              <a:t>4</a:t>
            </a:r>
            <a:r>
              <a:rPr lang="ru-RU" sz="1800" dirty="0">
                <a:latin typeface="Times New Roman" panose="02020603050405020304" pitchFamily="18" charset="0"/>
                <a:cs typeface="Times New Roman" panose="02020603050405020304" pitchFamily="18" charset="0"/>
              </a:rPr>
              <a:t>&lt;</a:t>
            </a:r>
            <a:r>
              <a:rPr lang="en-US" sz="1800" dirty="0">
                <a:latin typeface="Times New Roman" panose="02020603050405020304" pitchFamily="18" charset="0"/>
                <a:cs typeface="Times New Roman" panose="02020603050405020304" pitchFamily="18" charset="0"/>
              </a:rPr>
              <a:t>Na</a:t>
            </a:r>
            <a:r>
              <a:rPr lang="ru-RU" sz="1800" baseline="-25000" dirty="0">
                <a:latin typeface="Times New Roman" panose="02020603050405020304" pitchFamily="18" charset="0"/>
                <a:cs typeface="Times New Roman" panose="02020603050405020304" pitchFamily="18" charset="0"/>
              </a:rPr>
              <a:t>2</a:t>
            </a:r>
            <a:r>
              <a:rPr lang="en-US" sz="1800" dirty="0">
                <a:latin typeface="Times New Roman" panose="02020603050405020304" pitchFamily="18" charset="0"/>
                <a:cs typeface="Times New Roman" panose="02020603050405020304" pitchFamily="18" charset="0"/>
              </a:rPr>
              <a:t>HPO</a:t>
            </a:r>
            <a:r>
              <a:rPr lang="ru-RU" sz="1800" baseline="-25000" dirty="0">
                <a:latin typeface="Times New Roman" panose="02020603050405020304" pitchFamily="18" charset="0"/>
                <a:cs typeface="Times New Roman" panose="02020603050405020304" pitchFamily="18" charset="0"/>
              </a:rPr>
              <a:t>4</a:t>
            </a:r>
            <a:r>
              <a:rPr lang="ru-RU" sz="1800" dirty="0">
                <a:latin typeface="Times New Roman" panose="02020603050405020304" pitchFamily="18" charset="0"/>
                <a:cs typeface="Times New Roman" panose="02020603050405020304" pitchFamily="18" charset="0"/>
              </a:rPr>
              <a:t>&lt;</a:t>
            </a:r>
            <a:r>
              <a:rPr lang="en-US" sz="1800" dirty="0" err="1">
                <a:latin typeface="Times New Roman" panose="02020603050405020304" pitchFamily="18" charset="0"/>
                <a:cs typeface="Times New Roman" panose="02020603050405020304" pitchFamily="18" charset="0"/>
              </a:rPr>
              <a:t>NaH</a:t>
            </a:r>
            <a:r>
              <a:rPr lang="ru-RU" sz="1800" baseline="-25000" dirty="0">
                <a:latin typeface="Times New Roman" panose="02020603050405020304" pitchFamily="18" charset="0"/>
                <a:cs typeface="Times New Roman" panose="02020603050405020304" pitchFamily="18" charset="0"/>
              </a:rPr>
              <a:t>2</a:t>
            </a:r>
            <a:r>
              <a:rPr lang="en-US" sz="1800" dirty="0">
                <a:latin typeface="Times New Roman" panose="02020603050405020304" pitchFamily="18" charset="0"/>
                <a:cs typeface="Times New Roman" panose="02020603050405020304" pitchFamily="18" charset="0"/>
              </a:rPr>
              <a:t>PO</a:t>
            </a:r>
            <a:r>
              <a:rPr lang="ru-RU" sz="1800" baseline="-25000" dirty="0">
                <a:latin typeface="Times New Roman" panose="02020603050405020304" pitchFamily="18" charset="0"/>
                <a:cs typeface="Times New Roman" panose="02020603050405020304" pitchFamily="18" charset="0"/>
              </a:rPr>
              <a:t>4</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дигидрофосфаты</a:t>
            </a:r>
            <a:r>
              <a:rPr lang="ru-RU" sz="1800" dirty="0">
                <a:latin typeface="Times New Roman" panose="02020603050405020304" pitchFamily="18" charset="0"/>
                <a:cs typeface="Times New Roman" panose="02020603050405020304" pitchFamily="18" charset="0"/>
              </a:rPr>
              <a:t> оказывают более высокий защитный эффект;  </a:t>
            </a:r>
          </a:p>
          <a:p>
            <a:pPr marL="0" indent="540000" algn="just"/>
            <a:r>
              <a:rPr lang="ru-RU" sz="1800" dirty="0">
                <a:latin typeface="Times New Roman" panose="02020603050405020304" pitchFamily="18" charset="0"/>
                <a:cs typeface="Times New Roman" panose="02020603050405020304" pitchFamily="18" charset="0"/>
              </a:rPr>
              <a:t>- поверхностно-активное вещество </a:t>
            </a:r>
            <a:r>
              <a:rPr lang="ru-RU" sz="1800" dirty="0" err="1">
                <a:latin typeface="Times New Roman" panose="02020603050405020304" pitchFamily="18" charset="0"/>
                <a:cs typeface="Times New Roman" panose="02020603050405020304" pitchFamily="18" charset="0"/>
              </a:rPr>
              <a:t>додецилсульфат</a:t>
            </a:r>
            <a:r>
              <a:rPr lang="ru-RU" sz="1800" dirty="0">
                <a:latin typeface="Times New Roman" panose="02020603050405020304" pitchFamily="18" charset="0"/>
                <a:cs typeface="Times New Roman" panose="02020603050405020304" pitchFamily="18" charset="0"/>
              </a:rPr>
              <a:t> натрия формирует адсорбционный слой за счет отрицательно заряженных анионов RCOO</a:t>
            </a:r>
            <a:r>
              <a:rPr lang="ru-RU" sz="1800" baseline="30000" dirty="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 на положительно заряженной на поверхности металла.  </a:t>
            </a:r>
          </a:p>
          <a:p>
            <a:pPr marL="0" indent="540000" algn="just"/>
            <a:r>
              <a:rPr lang="ru-RU" sz="1800" dirty="0">
                <a:latin typeface="Times New Roman" panose="02020603050405020304" pitchFamily="18" charset="0"/>
                <a:cs typeface="Times New Roman" panose="02020603050405020304" pitchFamily="18" charset="0"/>
              </a:rPr>
              <a:t>2. Определены количественные показатели эффективности и термодинамические параметры многокомпонентных фосфатных ингибиторов: скорость коррозии, глубинный показатель, степень защиты, коррозионную стойкость, энергия Гиббса, константа устойчивости. Для систем оценивалась коррозионная стойкость по ГОСТу 5272-90 на основании значения глубинного показателя коррозии.  Наиболее эффективная система </a:t>
            </a:r>
            <a:r>
              <a:rPr lang="ru-RU" sz="1800" dirty="0" err="1">
                <a:latin typeface="Times New Roman" panose="02020603050405020304" pitchFamily="18" charset="0"/>
                <a:cs typeface="Times New Roman" panose="02020603050405020304" pitchFamily="18" charset="0"/>
              </a:rPr>
              <a:t>Na</a:t>
            </a:r>
            <a:r>
              <a:rPr lang="en-GB" sz="1800" dirty="0">
                <a:latin typeface="Times New Roman" panose="02020603050405020304" pitchFamily="18" charset="0"/>
                <a:cs typeface="Times New Roman" panose="02020603050405020304" pitchFamily="18" charset="0"/>
              </a:rPr>
              <a:t>H</a:t>
            </a:r>
            <a:r>
              <a:rPr lang="ru-RU" sz="1800" baseline="-25000" dirty="0">
                <a:latin typeface="Times New Roman" panose="02020603050405020304" pitchFamily="18" charset="0"/>
                <a:cs typeface="Times New Roman" panose="02020603050405020304" pitchFamily="18" charset="0"/>
              </a:rPr>
              <a:t>2</a:t>
            </a:r>
            <a:r>
              <a:rPr lang="ru-RU" sz="1800" dirty="0">
                <a:latin typeface="Times New Roman" panose="02020603050405020304" pitchFamily="18" charset="0"/>
                <a:cs typeface="Times New Roman" panose="02020603050405020304" pitchFamily="18" charset="0"/>
              </a:rPr>
              <a:t>PO</a:t>
            </a:r>
            <a:r>
              <a:rPr lang="ru-RU" sz="1800" baseline="-25000" dirty="0">
                <a:latin typeface="Times New Roman" panose="02020603050405020304" pitchFamily="18" charset="0"/>
                <a:cs typeface="Times New Roman" panose="02020603050405020304" pitchFamily="18" charset="0"/>
              </a:rPr>
              <a:t>4</a:t>
            </a:r>
            <a:r>
              <a:rPr lang="ru-RU" sz="1800" dirty="0">
                <a:latin typeface="Times New Roman" panose="02020603050405020304" pitchFamily="18" charset="0"/>
                <a:cs typeface="Times New Roman" panose="02020603050405020304" pitchFamily="18" charset="0"/>
              </a:rPr>
              <a:t>*</a:t>
            </a:r>
            <a:r>
              <a:rPr lang="en-US" sz="1800" dirty="0">
                <a:latin typeface="Times New Roman" panose="02020603050405020304" pitchFamily="18" charset="0"/>
                <a:cs typeface="Times New Roman" panose="02020603050405020304" pitchFamily="18" charset="0"/>
              </a:rPr>
              <a:t>Ni</a:t>
            </a:r>
            <a:r>
              <a:rPr lang="ru-RU" sz="1800" baseline="30000" dirty="0">
                <a:latin typeface="Times New Roman" panose="02020603050405020304" pitchFamily="18" charset="0"/>
                <a:cs typeface="Times New Roman" panose="02020603050405020304" pitchFamily="18" charset="0"/>
              </a:rPr>
              <a:t>2+</a:t>
            </a:r>
            <a:r>
              <a:rPr lang="ru-RU" sz="1800" dirty="0">
                <a:latin typeface="Times New Roman" panose="02020603050405020304" pitchFamily="18" charset="0"/>
                <a:cs typeface="Times New Roman" panose="02020603050405020304" pitchFamily="18" charset="0"/>
              </a:rPr>
              <a:t> имеет 4 балла по шкале стойкости, что обуславливает низкие коррозионные потери стали.</a:t>
            </a:r>
          </a:p>
          <a:p>
            <a:pPr marL="0" indent="540000" algn="just"/>
            <a:r>
              <a:rPr lang="ru-RU" sz="1800" dirty="0">
                <a:latin typeface="Times New Roman" panose="02020603050405020304" pitchFamily="18" charset="0"/>
                <a:cs typeface="Times New Roman" panose="02020603050405020304" pitchFamily="18" charset="0"/>
              </a:rPr>
              <a:t>3. Установлен эффективный модифицированный ингибитор: </a:t>
            </a:r>
            <a:r>
              <a:rPr lang="ru-RU" sz="1800" dirty="0" err="1">
                <a:latin typeface="Times New Roman" panose="02020603050405020304" pitchFamily="18" charset="0"/>
                <a:cs typeface="Times New Roman" panose="02020603050405020304" pitchFamily="18" charset="0"/>
              </a:rPr>
              <a:t>Na</a:t>
            </a:r>
            <a:r>
              <a:rPr lang="en-GB" sz="1800" dirty="0">
                <a:latin typeface="Times New Roman" panose="02020603050405020304" pitchFamily="18" charset="0"/>
                <a:cs typeface="Times New Roman" panose="02020603050405020304" pitchFamily="18" charset="0"/>
              </a:rPr>
              <a:t>H</a:t>
            </a:r>
            <a:r>
              <a:rPr lang="ru-RU" sz="1800" baseline="-25000" dirty="0">
                <a:latin typeface="Times New Roman" panose="02020603050405020304" pitchFamily="18" charset="0"/>
                <a:cs typeface="Times New Roman" panose="02020603050405020304" pitchFamily="18" charset="0"/>
              </a:rPr>
              <a:t>2</a:t>
            </a:r>
            <a:r>
              <a:rPr lang="ru-RU" sz="1800" dirty="0">
                <a:latin typeface="Times New Roman" panose="02020603050405020304" pitchFamily="18" charset="0"/>
                <a:cs typeface="Times New Roman" panose="02020603050405020304" pitchFamily="18" charset="0"/>
              </a:rPr>
              <a:t>PO</a:t>
            </a:r>
            <a:r>
              <a:rPr lang="ru-RU" sz="1800" baseline="-25000" dirty="0">
                <a:latin typeface="Times New Roman" panose="02020603050405020304" pitchFamily="18" charset="0"/>
                <a:cs typeface="Times New Roman" panose="02020603050405020304" pitchFamily="18" charset="0"/>
              </a:rPr>
              <a:t>4</a:t>
            </a:r>
            <a:r>
              <a:rPr lang="ru-RU" sz="1800" dirty="0">
                <a:latin typeface="Times New Roman" panose="02020603050405020304" pitchFamily="18" charset="0"/>
                <a:cs typeface="Times New Roman" panose="02020603050405020304" pitchFamily="18" charset="0"/>
              </a:rPr>
              <a:t>*</a:t>
            </a:r>
            <a:r>
              <a:rPr lang="en-US" sz="1800" dirty="0">
                <a:latin typeface="Times New Roman" panose="02020603050405020304" pitchFamily="18" charset="0"/>
                <a:cs typeface="Times New Roman" panose="02020603050405020304" pitchFamily="18" charset="0"/>
              </a:rPr>
              <a:t>Ni</a:t>
            </a:r>
            <a:r>
              <a:rPr lang="ru-RU" sz="1800" baseline="30000" dirty="0">
                <a:latin typeface="Times New Roman" panose="02020603050405020304" pitchFamily="18" charset="0"/>
                <a:cs typeface="Times New Roman" panose="02020603050405020304" pitchFamily="18" charset="0"/>
              </a:rPr>
              <a:t>2+</a:t>
            </a:r>
            <a:r>
              <a:rPr lang="ru-RU" sz="1800" dirty="0">
                <a:latin typeface="Times New Roman" panose="02020603050405020304" pitchFamily="18" charset="0"/>
                <a:cs typeface="Times New Roman" panose="02020603050405020304" pitchFamily="18" charset="0"/>
              </a:rPr>
              <a:t>. Степень защиты в этой системе составляет 44,04 %.</a:t>
            </a:r>
          </a:p>
          <a:p>
            <a:pPr marL="0" indent="540000" algn="just"/>
            <a:r>
              <a:rPr lang="ru-RU" sz="1800" dirty="0">
                <a:latin typeface="Times New Roman" panose="02020603050405020304" pitchFamily="18" charset="0"/>
                <a:cs typeface="Times New Roman" panose="02020603050405020304" pitchFamily="18" charset="0"/>
              </a:rPr>
              <a:t> Исследованы  физико-химическими методами (ИКС, РЭМ) составы коррозионных отложений свидетельствующие об образовании устойчивых  защитных пленок.</a:t>
            </a:r>
          </a:p>
          <a:p>
            <a:endParaRPr lang="ru-RU" dirty="0"/>
          </a:p>
        </p:txBody>
      </p:sp>
    </p:spTree>
    <p:extLst>
      <p:ext uri="{BB962C8B-B14F-4D97-AF65-F5344CB8AC3E}">
        <p14:creationId xmlns:p14="http://schemas.microsoft.com/office/powerpoint/2010/main" val="4061736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586855"/>
            <a:ext cx="10841376" cy="5454508"/>
          </a:xfrm>
        </p:spPr>
        <p:txBody>
          <a:bodyPr/>
          <a:lstStyle/>
          <a:p>
            <a:endParaRPr lang="ru-RU" dirty="0" smtClean="0"/>
          </a:p>
          <a:p>
            <a:endParaRPr lang="ru-RU" dirty="0"/>
          </a:p>
          <a:p>
            <a:pPr marL="0" indent="0">
              <a:buNone/>
            </a:pPr>
            <a:endParaRPr lang="ru-RU" dirty="0"/>
          </a:p>
          <a:p>
            <a:pPr marL="0" indent="0">
              <a:buNone/>
            </a:pPr>
            <a:endParaRPr lang="ru-RU" dirty="0" smtClean="0"/>
          </a:p>
          <a:p>
            <a:pPr marL="0" indent="0" algn="ctr">
              <a:buNone/>
            </a:pPr>
            <a:r>
              <a:rPr lang="ru-RU" sz="7200" b="1" dirty="0" smtClean="0">
                <a:latin typeface="Times New Roman" panose="02020603050405020304" pitchFamily="18" charset="0"/>
                <a:cs typeface="Times New Roman" panose="02020603050405020304" pitchFamily="18" charset="0"/>
              </a:rPr>
              <a:t>Спасибо за внимание!</a:t>
            </a:r>
            <a:endParaRPr lang="ru-RU"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2728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3002</TotalTime>
  <Words>549</Words>
  <Application>Microsoft Office PowerPoint</Application>
  <PresentationFormat>Широкоэкранный</PresentationFormat>
  <Paragraphs>54</Paragraphs>
  <Slides>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Calibri</vt:lpstr>
      <vt:lpstr>Calibri Light</vt:lpstr>
      <vt:lpstr>Times New Roman</vt:lpstr>
      <vt:lpstr>Тема Office</vt:lpstr>
      <vt:lpstr>Западно-Казахстанский аграрно-технический университет имени Жангир хана </vt:lpstr>
      <vt:lpstr>Презентация PowerPoint</vt:lpstr>
      <vt:lpstr>Презентация PowerPoint</vt:lpstr>
      <vt:lpstr>Зависимость изменения концентрации иона модификатора никеля, железа, фосфата от времени  для дигидрофосфата натрия</vt:lpstr>
      <vt:lpstr>Зависимость скорости коррозии от природы фосфата при различном соотношении</vt:lpstr>
      <vt:lpstr>Спектральная шкала элементов для коррозионного отложения композиции NaH2PO4*Ni2+ в соотношении 3:1</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Западно-Казахстанский аграрно-технический университет имени Жангир хана </dc:title>
  <dc:creator>Дом</dc:creator>
  <cp:lastModifiedBy>User</cp:lastModifiedBy>
  <cp:revision>130</cp:revision>
  <cp:lastPrinted>2017-09-27T07:57:33Z</cp:lastPrinted>
  <dcterms:created xsi:type="dcterms:W3CDTF">2017-09-21T18:37:03Z</dcterms:created>
  <dcterms:modified xsi:type="dcterms:W3CDTF">2021-05-14T19:43:01Z</dcterms:modified>
</cp:coreProperties>
</file>